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</p:sldMasterIdLst>
  <p:sldIdLst>
    <p:sldId id="334" r:id="rId3"/>
    <p:sldId id="258" r:id="rId4"/>
    <p:sldId id="259" r:id="rId5"/>
    <p:sldId id="287" r:id="rId6"/>
    <p:sldId id="289" r:id="rId7"/>
    <p:sldId id="290" r:id="rId8"/>
    <p:sldId id="356" r:id="rId9"/>
    <p:sldId id="359" r:id="rId10"/>
    <p:sldId id="368" r:id="rId11"/>
    <p:sldId id="369" r:id="rId12"/>
    <p:sldId id="370" r:id="rId13"/>
    <p:sldId id="371" r:id="rId14"/>
    <p:sldId id="372" r:id="rId15"/>
    <p:sldId id="399" r:id="rId16"/>
    <p:sldId id="291" r:id="rId17"/>
    <p:sldId id="271" r:id="rId18"/>
    <p:sldId id="267" r:id="rId19"/>
    <p:sldId id="268" r:id="rId20"/>
    <p:sldId id="269" r:id="rId21"/>
    <p:sldId id="357" r:id="rId22"/>
    <p:sldId id="358" r:id="rId23"/>
    <p:sldId id="272" r:id="rId24"/>
    <p:sldId id="277" r:id="rId25"/>
    <p:sldId id="278" r:id="rId26"/>
    <p:sldId id="279" r:id="rId27"/>
    <p:sldId id="270" r:id="rId28"/>
    <p:sldId id="273" r:id="rId29"/>
    <p:sldId id="275" r:id="rId30"/>
    <p:sldId id="274" r:id="rId31"/>
    <p:sldId id="276" r:id="rId32"/>
    <p:sldId id="293" r:id="rId33"/>
    <p:sldId id="294" r:id="rId34"/>
    <p:sldId id="361" r:id="rId35"/>
    <p:sldId id="396" r:id="rId36"/>
    <p:sldId id="376" r:id="rId37"/>
    <p:sldId id="377" r:id="rId38"/>
    <p:sldId id="378" r:id="rId39"/>
    <p:sldId id="379" r:id="rId40"/>
    <p:sldId id="380" r:id="rId41"/>
    <p:sldId id="393" r:id="rId42"/>
    <p:sldId id="381" r:id="rId43"/>
    <p:sldId id="382" r:id="rId44"/>
    <p:sldId id="383" r:id="rId45"/>
    <p:sldId id="392" r:id="rId46"/>
    <p:sldId id="384" r:id="rId47"/>
    <p:sldId id="385" r:id="rId48"/>
    <p:sldId id="387" r:id="rId49"/>
    <p:sldId id="388" r:id="rId50"/>
    <p:sldId id="389" r:id="rId51"/>
    <p:sldId id="390" r:id="rId52"/>
    <p:sldId id="391" r:id="rId53"/>
    <p:sldId id="397" r:id="rId54"/>
    <p:sldId id="398" r:id="rId55"/>
    <p:sldId id="411" r:id="rId56"/>
    <p:sldId id="412" r:id="rId57"/>
    <p:sldId id="413" r:id="rId58"/>
    <p:sldId id="414" r:id="rId59"/>
    <p:sldId id="415" r:id="rId60"/>
    <p:sldId id="281" r:id="rId61"/>
    <p:sldId id="296" r:id="rId62"/>
    <p:sldId id="300" r:id="rId63"/>
    <p:sldId id="297" r:id="rId64"/>
    <p:sldId id="362" r:id="rId65"/>
    <p:sldId id="284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307" r:id="rId78"/>
    <p:sldId id="308" r:id="rId79"/>
    <p:sldId id="309" r:id="rId80"/>
    <p:sldId id="310" r:id="rId81"/>
    <p:sldId id="311" r:id="rId82"/>
    <p:sldId id="312" r:id="rId83"/>
    <p:sldId id="315" r:id="rId84"/>
    <p:sldId id="316" r:id="rId85"/>
    <p:sldId id="317" r:id="rId86"/>
    <p:sldId id="318" r:id="rId87"/>
    <p:sldId id="319" r:id="rId88"/>
    <p:sldId id="320" r:id="rId89"/>
    <p:sldId id="324" r:id="rId90"/>
    <p:sldId id="325" r:id="rId91"/>
    <p:sldId id="326" r:id="rId92"/>
    <p:sldId id="327" r:id="rId93"/>
    <p:sldId id="328" r:id="rId94"/>
    <p:sldId id="330" r:id="rId95"/>
    <p:sldId id="331" r:id="rId96"/>
    <p:sldId id="332" r:id="rId97"/>
    <p:sldId id="336" r:id="rId98"/>
    <p:sldId id="329" r:id="rId99"/>
    <p:sldId id="335" r:id="rId100"/>
    <p:sldId id="367" r:id="rId101"/>
    <p:sldId id="337" r:id="rId102"/>
    <p:sldId id="339" r:id="rId103"/>
    <p:sldId id="340" r:id="rId104"/>
    <p:sldId id="341" r:id="rId105"/>
    <p:sldId id="342" r:id="rId106"/>
    <p:sldId id="343" r:id="rId107"/>
    <p:sldId id="344" r:id="rId108"/>
    <p:sldId id="346" r:id="rId109"/>
    <p:sldId id="345" r:id="rId110"/>
    <p:sldId id="347" r:id="rId111"/>
    <p:sldId id="348" r:id="rId112"/>
    <p:sldId id="349" r:id="rId113"/>
    <p:sldId id="350" r:id="rId114"/>
    <p:sldId id="351" r:id="rId115"/>
    <p:sldId id="352" r:id="rId116"/>
    <p:sldId id="353" r:id="rId117"/>
    <p:sldId id="354" r:id="rId118"/>
  </p:sldIdLst>
  <p:sldSz cx="9904413" cy="6858000"/>
  <p:notesSz cx="6858000" cy="9144000"/>
  <p:defaultTextStyle>
    <a:defPPr>
      <a:defRPr lang="ko-KR"/>
    </a:defPPr>
    <a:lvl1pPr marL="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5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6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E6AFB-DB02-4691-9E57-73365C0A21FE}">
          <p14:sldIdLst>
            <p14:sldId id="334"/>
          </p14:sldIdLst>
        </p14:section>
        <p14:section name="Project Management" id="{C45D65AB-274F-4A80-804C-726D53A1B83B}">
          <p14:sldIdLst>
            <p14:sldId id="258"/>
            <p14:sldId id="259"/>
            <p14:sldId id="287"/>
            <p14:sldId id="289"/>
            <p14:sldId id="290"/>
            <p14:sldId id="356"/>
            <p14:sldId id="359"/>
            <p14:sldId id="368"/>
            <p14:sldId id="369"/>
            <p14:sldId id="370"/>
            <p14:sldId id="371"/>
            <p14:sldId id="372"/>
            <p14:sldId id="399"/>
            <p14:sldId id="291"/>
            <p14:sldId id="271"/>
            <p14:sldId id="267"/>
            <p14:sldId id="268"/>
            <p14:sldId id="269"/>
            <p14:sldId id="357"/>
            <p14:sldId id="358"/>
            <p14:sldId id="272"/>
            <p14:sldId id="277"/>
            <p14:sldId id="278"/>
            <p14:sldId id="279"/>
            <p14:sldId id="270"/>
            <p14:sldId id="273"/>
            <p14:sldId id="275"/>
            <p14:sldId id="274"/>
            <p14:sldId id="276"/>
            <p14:sldId id="293"/>
            <p14:sldId id="294"/>
            <p14:sldId id="361"/>
            <p14:sldId id="396"/>
            <p14:sldId id="376"/>
            <p14:sldId id="377"/>
            <p14:sldId id="378"/>
            <p14:sldId id="379"/>
            <p14:sldId id="380"/>
            <p14:sldId id="393"/>
            <p14:sldId id="381"/>
            <p14:sldId id="382"/>
            <p14:sldId id="383"/>
            <p14:sldId id="392"/>
            <p14:sldId id="384"/>
            <p14:sldId id="385"/>
            <p14:sldId id="387"/>
            <p14:sldId id="388"/>
            <p14:sldId id="389"/>
            <p14:sldId id="390"/>
            <p14:sldId id="391"/>
            <p14:sldId id="397"/>
            <p14:sldId id="398"/>
          </p14:sldIdLst>
        </p14:section>
        <p14:section name="IP Classification Editor" id="{1627BE1E-2FE1-48E3-AC31-EAC195736C28}">
          <p14:sldIdLst>
            <p14:sldId id="411"/>
            <p14:sldId id="412"/>
            <p14:sldId id="413"/>
            <p14:sldId id="414"/>
            <p14:sldId id="415"/>
          </p14:sldIdLst>
        </p14:section>
        <p14:section name="Document Management" id="{E80BB69E-C4FC-415F-AFDE-CE1A1F62A09A}">
          <p14:sldIdLst>
            <p14:sldId id="281"/>
            <p14:sldId id="296"/>
            <p14:sldId id="300"/>
            <p14:sldId id="297"/>
            <p14:sldId id="362"/>
            <p14:sldId id="284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Bookmark Editor" id="{6E3DDC73-09A2-4460-A6D4-F137B9BDCE11}">
          <p14:sldIdLst>
            <p14:sldId id="307"/>
            <p14:sldId id="308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4"/>
          </p14:sldIdLst>
        </p14:section>
        <p14:section name="Dashboard" id="{D902C235-981C-46EE-9081-D3432AE29E55}">
          <p14:sldIdLst>
            <p14:sldId id="325"/>
            <p14:sldId id="326"/>
            <p14:sldId id="327"/>
            <p14:sldId id="328"/>
            <p14:sldId id="330"/>
            <p14:sldId id="331"/>
            <p14:sldId id="332"/>
            <p14:sldId id="336"/>
            <p14:sldId id="329"/>
            <p14:sldId id="335"/>
            <p14:sldId id="367"/>
          </p14:sldIdLst>
        </p14:section>
        <p14:section name="Route Management" id="{25C1CEBB-B30F-4E41-954F-FB0043E889ED}">
          <p14:sldIdLst>
            <p14:sldId id="337"/>
            <p14:sldId id="339"/>
            <p14:sldId id="340"/>
            <p14:sldId id="341"/>
            <p14:sldId id="342"/>
            <p14:sldId id="343"/>
            <p14:sldId id="344"/>
            <p14:sldId id="346"/>
          </p14:sldIdLst>
        </p14:section>
        <p14:section name="결재 라인" id="{63B8544F-E7D2-449A-BD92-AE0D7F403C8D}">
          <p14:sldIdLst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110" autoAdjust="0"/>
  </p:normalViewPr>
  <p:slideViewPr>
    <p:cSldViewPr snapToGrid="0">
      <p:cViewPr varScale="1">
        <p:scale>
          <a:sx n="70" d="100"/>
          <a:sy n="70" d="100"/>
        </p:scale>
        <p:origin x="9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commentAuthors" Target="commentAuthor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4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preserve="1" userDrawn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13247"/>
          <a:stretch/>
        </p:blipFill>
        <p:spPr>
          <a:xfrm>
            <a:off x="-1" y="0"/>
            <a:ext cx="9910460" cy="6468862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00440" y="4701381"/>
            <a:ext cx="9632730" cy="870014"/>
          </a:xfrm>
          <a:solidFill>
            <a:srgbClr val="879BAA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3" name="Text Box 133"/>
          <p:cNvSpPr txBox="1">
            <a:spLocks noChangeArrowheads="1"/>
          </p:cNvSpPr>
          <p:nvPr userDrawn="1"/>
        </p:nvSpPr>
        <p:spPr bwMode="auto">
          <a:xfrm>
            <a:off x="6968108" y="6298280"/>
            <a:ext cx="323612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3977" rIns="395937" bIns="0" anchor="ctr"/>
          <a:lstStyle/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Smarter decisions, better products.</a:t>
            </a:r>
          </a:p>
        </p:txBody>
      </p:sp>
    </p:spTree>
    <p:extLst>
      <p:ext uri="{BB962C8B-B14F-4D97-AF65-F5344CB8AC3E}">
        <p14:creationId xmlns:p14="http://schemas.microsoft.com/office/powerpoint/2010/main" val="40327871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" y="1412875"/>
            <a:ext cx="4952206" cy="475297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2733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/>
            </a:lvl3pPr>
            <a:lvl4pPr marL="358703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1412875"/>
            <a:ext cx="4935374" cy="4752975"/>
          </a:xfrm>
          <a:prstGeom prst="rect">
            <a:avLst/>
          </a:prstGeom>
        </p:spPr>
      </p:pic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210">
            <a:off x="2813275" y="5255233"/>
            <a:ext cx="1273864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1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017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Font typeface="Arial" pitchFamily="34" charset="0"/>
              <a:buChar char="•"/>
              <a:tabLst>
                <a:tab pos="3787017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/>
            </a:lvl3pPr>
            <a:lvl4pPr marL="360291" indent="-17935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017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4636" y="1412875"/>
            <a:ext cx="4367571" cy="4752975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2437" y="836713"/>
            <a:ext cx="9503532" cy="5472607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ClrTx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ClrTx/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buClrTx/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buClrTx/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088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41259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855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1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11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153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051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08" y="6300329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D53EF5-FED8-1902-FD12-956B4391E1CA}"/>
              </a:ext>
            </a:extLst>
          </p:cNvPr>
          <p:cNvGrpSpPr/>
          <p:nvPr/>
        </p:nvGrpSpPr>
        <p:grpSpPr>
          <a:xfrm>
            <a:off x="55662" y="6425946"/>
            <a:ext cx="6895822" cy="345584"/>
            <a:chOff x="55662" y="6378321"/>
            <a:chExt cx="6895822" cy="3455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E11C9E-91AF-1045-F1B9-35B22281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2" y="6378321"/>
              <a:ext cx="343694" cy="3436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7A4229-DD5B-A899-8943-8ACD04A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032" y="6378321"/>
              <a:ext cx="343694" cy="3436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7E3003-39F9-8B85-48B0-4DA0777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22" y="6378321"/>
              <a:ext cx="343694" cy="3436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55A17-0AC2-C56B-E55B-4FBF346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500" y="6378321"/>
              <a:ext cx="343694" cy="3436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A54D6-6114-6BF8-2C15-FA1940CE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016" y="6380211"/>
              <a:ext cx="343694" cy="3436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FB1E64-DBEF-F5B4-733A-E8E530F9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05" y="6378321"/>
              <a:ext cx="343694" cy="34369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00091B-8F95-9367-6857-C90BF85F0916}"/>
                </a:ext>
              </a:extLst>
            </p:cNvPr>
            <p:cNvSpPr/>
            <p:nvPr/>
          </p:nvSpPr>
          <p:spPr>
            <a:xfrm>
              <a:off x="399903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D74F3F-ADF6-12AC-FAB5-09EA08BB6367}"/>
                </a:ext>
              </a:extLst>
            </p:cNvPr>
            <p:cNvSpPr/>
            <p:nvPr/>
          </p:nvSpPr>
          <p:spPr>
            <a:xfrm>
              <a:off x="1549892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 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매니저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25092-9C3A-5525-CF5D-9D7A65256B39}"/>
                </a:ext>
              </a:extLst>
            </p:cNvPr>
            <p:cNvSpPr/>
            <p:nvPr/>
          </p:nvSpPr>
          <p:spPr>
            <a:xfrm>
              <a:off x="2698716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멤버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543079-662A-332D-4CC9-8DCFB97C459B}"/>
                </a:ext>
              </a:extLst>
            </p:cNvPr>
            <p:cNvSpPr/>
            <p:nvPr/>
          </p:nvSpPr>
          <p:spPr>
            <a:xfrm>
              <a:off x="3847540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분류체계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관리자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961DE2-9823-2F94-F7F9-BEADB8C989B2}"/>
                </a:ext>
              </a:extLst>
            </p:cNvPr>
            <p:cNvSpPr/>
            <p:nvPr/>
          </p:nvSpPr>
          <p:spPr>
            <a:xfrm>
              <a:off x="4994875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검토자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911DEC-F30A-092C-7219-FAAD68D60A74}"/>
                </a:ext>
              </a:extLst>
            </p:cNvPr>
            <p:cNvSpPr/>
            <p:nvPr/>
          </p:nvSpPr>
          <p:spPr>
            <a:xfrm>
              <a:off x="6146354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+mn-ea"/>
                  <a:ea typeface="+mn-ea"/>
                </a:rPr>
                <a:t>일반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052" y="1122363"/>
            <a:ext cx="742831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052" y="3602038"/>
            <a:ext cx="742831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29" indent="0" algn="ctr">
              <a:buNone/>
              <a:defRPr sz="1625"/>
            </a:lvl2pPr>
            <a:lvl3pPr marL="742859" indent="0" algn="ctr">
              <a:buNone/>
              <a:defRPr sz="1462"/>
            </a:lvl3pPr>
            <a:lvl4pPr marL="1114288" indent="0" algn="ctr">
              <a:buNone/>
              <a:defRPr sz="1300"/>
            </a:lvl4pPr>
            <a:lvl5pPr marL="1485717" indent="0" algn="ctr">
              <a:buNone/>
              <a:defRPr sz="1300"/>
            </a:lvl5pPr>
            <a:lvl6pPr marL="1857146" indent="0" algn="ctr">
              <a:buNone/>
              <a:defRPr sz="1300"/>
            </a:lvl6pPr>
            <a:lvl7pPr marL="2228576" indent="0" algn="ctr">
              <a:buNone/>
              <a:defRPr sz="1300"/>
            </a:lvl7pPr>
            <a:lvl8pPr marL="2600005" indent="0" algn="ctr">
              <a:buNone/>
              <a:defRPr sz="1300"/>
            </a:lvl8pPr>
            <a:lvl9pPr marL="2971434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FB82-EC24-42F8-84DE-1C15AF3A5DC5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13DD-2488-4E1A-B7CE-CFC47A3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7" y="836714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83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6" y="76383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6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533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bg>
      <p:bgPr>
        <a:gradFill>
          <a:gsLst>
            <a:gs pos="76000">
              <a:srgbClr val="02A5BE"/>
            </a:gs>
            <a:gs pos="100000">
              <a:srgbClr val="8B8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4413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880210" y="836712"/>
            <a:ext cx="4652457" cy="2101120"/>
          </a:xfrm>
          <a:solidFill>
            <a:schemeClr val="accent2">
              <a:lumMod val="60000"/>
              <a:lumOff val="40000"/>
            </a:schemeClr>
          </a:solidFill>
        </p:spPr>
        <p:txBody>
          <a:bodyPr wrap="square" lIns="270000" tIns="144000" rIns="370800" bIns="108000" anchor="t">
            <a:spAutoFit/>
          </a:bodyPr>
          <a:lstStyle>
            <a:lvl1pPr algn="r"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672171" y="3251942"/>
            <a:ext cx="3887809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subhead</a:t>
            </a:r>
          </a:p>
        </p:txBody>
      </p:sp>
      <p:pic>
        <p:nvPicPr>
          <p:cNvPr id="23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34" y="260648"/>
            <a:ext cx="2073769" cy="452708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2" name="그룹 1"/>
          <p:cNvGrpSpPr/>
          <p:nvPr userDrawn="1"/>
        </p:nvGrpSpPr>
        <p:grpSpPr>
          <a:xfrm>
            <a:off x="5989608" y="3950914"/>
            <a:ext cx="3740996" cy="702222"/>
            <a:chOff x="6176294" y="3467514"/>
            <a:chExt cx="3741595" cy="702222"/>
          </a:xfrm>
        </p:grpSpPr>
        <p:pic>
          <p:nvPicPr>
            <p:cNvPr id="25" name="Picture 3" descr="D:\90_마케팅\00_다쏘\3DV\3DV\3DS_2014_SOLUTIONS LABEL_3D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090" y="3483936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D:\90_마케팅\00_다쏘\CAT\CAT\3DS_2014_SOLUTIONS LABEL_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294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90_마케팅\00_다쏘\DEL\DEL\3DS_2014_SOLUTIONS LABEL_DE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141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:\90_마케팅\00_다쏘\ENO\ENO\3DS_2014_SOLUTIONS LABEL_EN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192" y="3467514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D:\90_마케팅\00_다쏘\SIM\SIM\3DS_2014_SOLUTIONS LABEL_SI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43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 userDrawn="1"/>
        </p:nvSpPr>
        <p:spPr>
          <a:xfrm>
            <a:off x="-375532" y="6616094"/>
            <a:ext cx="385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Copyright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©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2023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ATIS SYSTEM Co., Ltd. All rights reserved.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6C21AD9-3A4C-DD02-A3EC-0B6F5B4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1"/>
          <a:stretch/>
        </p:blipFill>
        <p:spPr>
          <a:xfrm>
            <a:off x="1587167" y="2859537"/>
            <a:ext cx="2327640" cy="2215598"/>
          </a:xfrm>
          <a:prstGeom prst="rect">
            <a:avLst/>
          </a:prstGeom>
        </p:spPr>
      </p:pic>
      <p:pic>
        <p:nvPicPr>
          <p:cNvPr id="14" name="Picture 2" descr="㈜테크빌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76" y="404665"/>
            <a:ext cx="1923128" cy="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96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41">
            <a:extLst>
              <a:ext uri="{FF2B5EF4-FFF2-40B4-BE49-F238E27FC236}">
                <a16:creationId xmlns:a16="http://schemas.microsoft.com/office/drawing/2014/main" id="{C4A9B379-6683-3842-AAD5-382AA87B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9E0C906A-9EBC-AC05-7714-1CEB92F3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-1" y="6453336"/>
            <a:ext cx="9905997" cy="404664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feld 12"/>
          <p:cNvSpPr txBox="1"/>
          <p:nvPr userDrawn="1"/>
        </p:nvSpPr>
        <p:spPr>
          <a:xfrm>
            <a:off x="0" y="6598800"/>
            <a:ext cx="276197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>
              <a:solidFill>
                <a:schemeClr val="tx1"/>
              </a:solidFill>
            </a:endParaRPr>
          </a:p>
        </p:txBody>
      </p:sp>
      <p:sp>
        <p:nvSpPr>
          <p:cNvPr id="7" name="Textfeld 11"/>
          <p:cNvSpPr txBox="1"/>
          <p:nvPr userDrawn="1"/>
        </p:nvSpPr>
        <p:spPr>
          <a:xfrm>
            <a:off x="4296057" y="6572272"/>
            <a:ext cx="1353464" cy="2592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 algn="ctr"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chemeClr val="tx1"/>
              </a:solidFill>
            </a:endParaRPr>
          </a:p>
        </p:txBody>
      </p:sp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25" y="6525344"/>
            <a:ext cx="1172747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0" y="6508012"/>
            <a:ext cx="991308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6552325"/>
            <a:ext cx="1226071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6" r:id="rId8"/>
  </p:sldLayoutIdLst>
  <p:transition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453336"/>
            <a:ext cx="9904410" cy="404664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  <a:effectLst/>
        </p:spPr>
        <p:txBody>
          <a:bodyPr wrap="square" lIns="107983" tIns="53991" rIns="107983" bIns="53991" numCol="1" spcCol="72000" rtlCol="0" anchor="ctr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2761536" cy="259200"/>
          </a:xfrm>
          <a:prstGeom prst="rect">
            <a:avLst/>
          </a:prstGeom>
          <a:noFill/>
        </p:spPr>
        <p:txBody>
          <a:bodyPr wrap="square" lIns="1475763" tIns="0" rIns="0" bIns="115182" rtlCol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904409" cy="6926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 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2437" y="836713"/>
            <a:ext cx="9431536" cy="553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295369" y="6572272"/>
            <a:ext cx="1353247" cy="259200"/>
          </a:xfrm>
          <a:prstGeom prst="rect">
            <a:avLst/>
          </a:prstGeom>
          <a:noFill/>
        </p:spPr>
        <p:txBody>
          <a:bodyPr wrap="square" lIns="35994" tIns="35994" rIns="35994" bIns="35994" rtlCol="0" anchor="t" anchorCtr="0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ctr" defTabSz="914217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4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5" y="6525344"/>
            <a:ext cx="1172559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9" y="6508013"/>
            <a:ext cx="991149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5" y="6552326"/>
            <a:ext cx="1225875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sldNum="0" hdr="0" ftr="0" dt="0"/>
  <p:txStyles>
    <p:titleStyle>
      <a:lvl1pPr marL="0" indent="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179352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358703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538055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717406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1220544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652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761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870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888160" y="4907889"/>
            <a:ext cx="3743816" cy="393019"/>
          </a:xfrm>
        </p:spPr>
        <p:txBody>
          <a:bodyPr vert="horz" wrap="square" lIns="270000" tIns="18000" rIns="179971" bIns="36000" numCol="1" anchor="b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800" dirty="0">
                <a:latin typeface="맑은 고딕" pitchFamily="50" charset="-127"/>
              </a:rPr>
              <a:t>2023. 10. 25 </a:t>
            </a:r>
            <a:r>
              <a:rPr lang="ko-KR" altLang="en-US" sz="1800" dirty="0" err="1">
                <a:latin typeface="맑은 고딕" pitchFamily="50" charset="-127"/>
              </a:rPr>
              <a:t>아티스시스템</a:t>
            </a:r>
            <a:r>
              <a:rPr lang="ko-KR" altLang="en-US" sz="1800" dirty="0">
                <a:latin typeface="맑은 고딕" pitchFamily="50" charset="-127"/>
              </a:rPr>
              <a:t>㈜ 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872259" y="1310290"/>
            <a:ext cx="6040390" cy="1239089"/>
          </a:xfrm>
          <a:noFill/>
        </p:spPr>
        <p:txBody>
          <a:bodyPr/>
          <a:lstStyle/>
          <a:p>
            <a:r>
              <a:rPr lang="ko-KR" altLang="en-US" sz="3599" dirty="0" err="1" smtClean="0">
                <a:solidFill>
                  <a:schemeClr val="tx1"/>
                </a:solidFill>
              </a:rPr>
              <a:t>테크빌</a:t>
            </a:r>
            <a:r>
              <a:rPr lang="ko-KR" altLang="en-US" sz="3599" dirty="0" smtClean="0">
                <a:solidFill>
                  <a:schemeClr val="tx1"/>
                </a:solidFill>
              </a:rPr>
              <a:t> </a:t>
            </a:r>
            <a:r>
              <a:rPr lang="en-US" altLang="ko-KR" sz="3599" dirty="0" smtClean="0">
                <a:solidFill>
                  <a:schemeClr val="tx1"/>
                </a:solidFill>
              </a:rPr>
              <a:t>PLM </a:t>
            </a:r>
            <a:r>
              <a:rPr lang="ko-KR" altLang="en-US" sz="3599" dirty="0" smtClean="0">
                <a:solidFill>
                  <a:schemeClr val="tx1"/>
                </a:solidFill>
              </a:rPr>
              <a:t>사용자매뉴얼</a:t>
            </a:r>
            <a:r>
              <a:rPr lang="en-US" altLang="ko-KR" sz="3599" dirty="0">
                <a:solidFill>
                  <a:schemeClr val="tx1"/>
                </a:solidFill>
              </a:rPr>
              <a:t/>
            </a:r>
            <a:br>
              <a:rPr lang="en-US" altLang="ko-KR" sz="3599" dirty="0">
                <a:solidFill>
                  <a:schemeClr val="tx1"/>
                </a:solidFill>
              </a:rPr>
            </a:br>
            <a:endParaRPr lang="ko-KR" altLang="en-US" sz="2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292080"/>
            <a:ext cx="4884219" cy="268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7146"/>
            <a:ext cx="6529312" cy="90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기존 항목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클릭 또는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검색</a:t>
            </a:r>
            <a:r>
              <a:rPr lang="ko-KR" altLang="en-US" sz="1100" b="1" dirty="0" smtClean="0"/>
              <a:t>해서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687" y="1267065"/>
            <a:ext cx="208268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41757" y="11134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305028"/>
            <a:ext cx="4884219" cy="2673372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24203" y="4610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46" y="1503336"/>
            <a:ext cx="844987" cy="590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516034"/>
            <a:ext cx="526429" cy="1009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4030" y="1277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9" y="2710843"/>
            <a:ext cx="5439214" cy="974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0738" y="4876800"/>
            <a:ext cx="206375" cy="101600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0" y="2127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9779" y="2710843"/>
            <a:ext cx="5439214" cy="974251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4349" y="2742593"/>
            <a:ext cx="1123539" cy="1009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Management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(1/7)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75769" y="1216219"/>
            <a:ext cx="154631" cy="1516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76" y="101775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3008" y="1426582"/>
            <a:ext cx="1668342" cy="17270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75769" y="13809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46918" y="809645"/>
            <a:ext cx="338882" cy="32260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88194" y="69271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037" y="2174787"/>
            <a:ext cx="343513" cy="42919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4536" y="203078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결재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 아이콘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템플릿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(1/7)</a:t>
            </a:r>
          </a:p>
        </p:txBody>
      </p:sp>
      <p:sp>
        <p:nvSpPr>
          <p:cNvPr id="19" name="타원 18"/>
          <p:cNvSpPr/>
          <p:nvPr/>
        </p:nvSpPr>
        <p:spPr>
          <a:xfrm>
            <a:off x="2405997" y="167566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0504" y="1838231"/>
            <a:ext cx="460446" cy="1048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0" r="589"/>
          <a:stretch/>
        </p:blipFill>
        <p:spPr>
          <a:xfrm>
            <a:off x="785780" y="2139695"/>
            <a:ext cx="5932653" cy="42932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7" r="925"/>
          <a:stretch/>
        </p:blipFill>
        <p:spPr>
          <a:xfrm>
            <a:off x="863600" y="2802619"/>
            <a:ext cx="3672037" cy="3224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38213" y="3421496"/>
            <a:ext cx="2482319" cy="15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76531" y="323138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5651" y="6265766"/>
            <a:ext cx="357161" cy="1671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93477" y="358787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9572" y="2997023"/>
            <a:ext cx="2028861" cy="3227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44359" y="288325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2896" y="610747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3" y="3375381"/>
            <a:ext cx="3051122" cy="2651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화살표 연결선 9"/>
          <p:cNvCxnSpPr>
            <a:stCxn id="24" idx="0"/>
          </p:cNvCxnSpPr>
          <p:nvPr/>
        </p:nvCxnSpPr>
        <p:spPr>
          <a:xfrm flipH="1" flipV="1">
            <a:off x="5215467" y="4292600"/>
            <a:ext cx="958765" cy="1973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고급 옵션</a:t>
            </a:r>
            <a:endParaRPr lang="en-US" altLang="ko-KR" sz="1100" b="1" dirty="0"/>
          </a:p>
          <a:p>
            <a:r>
              <a:rPr lang="en-US" altLang="ko-KR" sz="1100" dirty="0" smtClean="0"/>
              <a:t>1-1</a:t>
            </a:r>
            <a:r>
              <a:rPr lang="en-US" altLang="ko-KR" sz="1100" dirty="0"/>
              <a:t>. </a:t>
            </a:r>
            <a:r>
              <a:rPr lang="ko-KR" altLang="en-US" sz="1100" dirty="0"/>
              <a:t>결재에 대한 상세 설정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결재 라인 기본 용도 </a:t>
            </a:r>
            <a:r>
              <a:rPr lang="en-US" altLang="ko-KR" sz="1100" dirty="0"/>
              <a:t>: </a:t>
            </a:r>
            <a:r>
              <a:rPr lang="ko-KR" altLang="en-US" sz="1100" dirty="0"/>
              <a:t>작업 </a:t>
            </a:r>
            <a:r>
              <a:rPr lang="en-US" altLang="ko-KR" sz="1100" dirty="0"/>
              <a:t>tab</a:t>
            </a:r>
            <a:r>
              <a:rPr lang="ko-KR" altLang="en-US" sz="1100" dirty="0"/>
              <a:t>의 예상 작업에 대한 지정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표준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승인</a:t>
            </a:r>
            <a:r>
              <a:rPr lang="en-US" altLang="ko-KR" sz="1100" dirty="0"/>
              <a:t>/</a:t>
            </a:r>
            <a:r>
              <a:rPr lang="ko-KR" altLang="en-US" sz="1100" dirty="0"/>
              <a:t>코멘트</a:t>
            </a:r>
            <a:r>
              <a:rPr lang="en-US" altLang="ko-KR" sz="1100" dirty="0"/>
              <a:t>/</a:t>
            </a:r>
            <a:r>
              <a:rPr lang="ko-KR" altLang="en-US" sz="1100" dirty="0"/>
              <a:t>알림을 할당 가능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승인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승인을 할당 가능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검토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코멘트를 할당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결재 라인 완료 작업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결재에 정의된 모든 작업</a:t>
            </a:r>
            <a:r>
              <a:rPr lang="en-US" altLang="ko-KR" sz="1100" dirty="0"/>
              <a:t>(</a:t>
            </a:r>
            <a:r>
              <a:rPr lang="ko-KR" altLang="en-US" sz="1100" dirty="0"/>
              <a:t>결재</a:t>
            </a:r>
            <a:r>
              <a:rPr lang="en-US" altLang="ko-KR" sz="1100" dirty="0"/>
              <a:t>/</a:t>
            </a:r>
            <a:r>
              <a:rPr lang="ko-KR" altLang="en-US" sz="1100" dirty="0"/>
              <a:t>검토</a:t>
            </a:r>
            <a:r>
              <a:rPr lang="en-US" altLang="ko-KR" sz="1100" dirty="0"/>
              <a:t>) </a:t>
            </a:r>
            <a:r>
              <a:rPr lang="ko-KR" altLang="en-US" sz="1100" dirty="0"/>
              <a:t>완료 시 후속 작업에 대한 정의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결재 라인 소유자에게 알림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</a:t>
            </a:r>
            <a:r>
              <a:rPr lang="ko-KR" altLang="en-US" sz="1100" dirty="0" err="1"/>
              <a:t>요청자에게</a:t>
            </a:r>
            <a:r>
              <a:rPr lang="ko-KR" altLang="en-US" sz="1100" dirty="0"/>
              <a:t> 통지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연결된 개체 승격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콘텐츠의 성숙도를 진행시킴</a:t>
            </a:r>
            <a:r>
              <a:rPr lang="en-US" altLang="ko-KR" sz="1100" dirty="0"/>
              <a:t>.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작업 거부에 있는 컨텐츠 강등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작업이 반려되어 결재가 중지되었을 때 결재 콘텐츠의 성숙도를 이전 상태로 돌림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거부 시 자동 중지</a:t>
            </a:r>
            <a:endParaRPr lang="en-US" altLang="ko-KR" sz="1100" b="1" dirty="0"/>
          </a:p>
          <a:p>
            <a:pPr marL="171450" indent="-171450"/>
            <a:r>
              <a:rPr lang="ko-KR" altLang="en-US" sz="1100" b="1" dirty="0"/>
              <a:t>즉시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반려 시 즉각 중지됨</a:t>
            </a:r>
            <a:r>
              <a:rPr lang="en-US" altLang="ko-KR" sz="1100" dirty="0"/>
              <a:t>.</a:t>
            </a:r>
          </a:p>
          <a:p>
            <a:pPr marL="171450" indent="-171450"/>
            <a:r>
              <a:rPr lang="ko-KR" altLang="en-US" sz="1100" b="1" dirty="0"/>
              <a:t>지연됨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반려 시 현재 진행 중인 다른 작업이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반려된 후 중지됨</a:t>
            </a:r>
            <a:r>
              <a:rPr lang="en-US" altLang="ko-KR" sz="1100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(2/7)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617618" cy="1341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43905" y="34756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고급 옵션</a:t>
            </a:r>
            <a:endParaRPr lang="en-US" altLang="ko-KR" sz="1100" b="1" dirty="0" smtClean="0"/>
          </a:p>
          <a:p>
            <a:r>
              <a:rPr lang="en-US" altLang="ko-KR" sz="1100" dirty="0" smtClean="0"/>
              <a:t>1-1. </a:t>
            </a:r>
            <a:r>
              <a:rPr lang="ko-KR" altLang="en-US" sz="1100" dirty="0" smtClean="0"/>
              <a:t>결재에 대한 상세 설정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범위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결재선의</a:t>
            </a:r>
            <a:r>
              <a:rPr lang="ko-KR" altLang="en-US" sz="1100" dirty="0"/>
              <a:t> 담당자들에 대한 범위 설정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전체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모든 데이터 </a:t>
            </a:r>
            <a:r>
              <a:rPr lang="en-US" altLang="ko-KR" sz="1100" dirty="0"/>
              <a:t>/ </a:t>
            </a:r>
            <a:r>
              <a:rPr lang="ko-KR" altLang="en-US" sz="1100" dirty="0"/>
              <a:t>모든 사용자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조직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같은 회사의 데이터 </a:t>
            </a:r>
            <a:r>
              <a:rPr lang="en-US" altLang="ko-KR" sz="1100" dirty="0"/>
              <a:t>/ </a:t>
            </a:r>
            <a:r>
              <a:rPr lang="ko-KR" altLang="en-US" sz="1100" dirty="0"/>
              <a:t>같은 회사의 사용자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범위</a:t>
            </a:r>
            <a:r>
              <a:rPr lang="ko-KR" altLang="en-US" sz="1100" dirty="0"/>
              <a:t> </a:t>
            </a:r>
            <a:r>
              <a:rPr lang="ko-KR" altLang="en-US" sz="1100" b="1" dirty="0"/>
              <a:t>선택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지정된 </a:t>
            </a:r>
            <a:r>
              <a:rPr lang="ko-KR" altLang="en-US" sz="1100" dirty="0" err="1"/>
              <a:t>북마크의</a:t>
            </a:r>
            <a:r>
              <a:rPr lang="ko-KR" altLang="en-US" sz="1100" dirty="0"/>
              <a:t> 데이터 </a:t>
            </a:r>
            <a:r>
              <a:rPr lang="en-US" altLang="ko-KR" sz="1100" dirty="0"/>
              <a:t>/ </a:t>
            </a:r>
            <a:r>
              <a:rPr lang="ko-KR" altLang="en-US" sz="1100" dirty="0"/>
              <a:t>지정된 </a:t>
            </a:r>
            <a:r>
              <a:rPr lang="ko-KR" altLang="en-US" sz="1100" dirty="0" err="1"/>
              <a:t>북마크의</a:t>
            </a:r>
            <a:r>
              <a:rPr lang="ko-KR" altLang="en-US" sz="1100" dirty="0"/>
              <a:t> 최소 읽기 권한을 가진 사용자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사용자</a:t>
            </a:r>
            <a:r>
              <a:rPr lang="ko-KR" altLang="en-US" sz="1100" dirty="0"/>
              <a:t> </a:t>
            </a:r>
            <a:r>
              <a:rPr lang="ko-KR" altLang="en-US" sz="1100" b="1" dirty="0"/>
              <a:t>그룹 할당 되돌리기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결재자로</a:t>
            </a:r>
            <a:r>
              <a:rPr lang="ko-KR" altLang="en-US" sz="1100" dirty="0"/>
              <a:t> 사용자 그룹을 지정한 경우 결재 재개 시 이전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기억할지 여부 설정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결재 라인 다시 시작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재개 시 할당된 사용자 유지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이전 결재의 </a:t>
            </a:r>
            <a:r>
              <a:rPr lang="ko-KR" altLang="en-US" sz="1100" dirty="0" err="1"/>
              <a:t>결재자에게</a:t>
            </a:r>
            <a:r>
              <a:rPr lang="ko-KR" altLang="en-US" sz="1100" dirty="0"/>
              <a:t> 결재 요청</a:t>
            </a:r>
            <a:r>
              <a:rPr lang="en-US" altLang="ko-KR" sz="1100" dirty="0"/>
              <a:t>.</a:t>
            </a:r>
          </a:p>
          <a:p>
            <a:pPr marL="171450" indent="-171450"/>
            <a:r>
              <a:rPr lang="ko-KR" altLang="en-US" sz="1100" b="1" dirty="0"/>
              <a:t>결재 라인 다시 시작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재개 시 원래 사용자 그룹으로 재설정 </a:t>
            </a:r>
            <a:r>
              <a:rPr lang="en-US" altLang="ko-KR" sz="1100" dirty="0"/>
              <a:t>: </a:t>
            </a:r>
            <a:r>
              <a:rPr lang="ko-KR" altLang="en-US" sz="1100" dirty="0"/>
              <a:t>이전 결재의 </a:t>
            </a:r>
            <a:r>
              <a:rPr lang="ko-KR" altLang="en-US" sz="1100" dirty="0" err="1"/>
              <a:t>결재자는</a:t>
            </a:r>
            <a:r>
              <a:rPr lang="ko-KR" altLang="en-US" sz="1100" dirty="0"/>
              <a:t> 무시되고</a:t>
            </a:r>
            <a:r>
              <a:rPr lang="en-US" altLang="ko-KR" sz="1100" dirty="0"/>
              <a:t>,</a:t>
            </a:r>
            <a:r>
              <a:rPr lang="ko-KR" altLang="en-US" sz="1100" dirty="0"/>
              <a:t> 지정된 사용자 그룹의 아무나 결재를 수행할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 </a:t>
            </a:r>
            <a:r>
              <a:rPr lang="ko-KR" altLang="en-US" sz="1100" b="1" dirty="0" smtClean="0"/>
              <a:t>콘텐츠 아이콘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(3/7)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617618" cy="1341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43905" y="34756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9253" y="2184654"/>
            <a:ext cx="502786" cy="2033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345551" y="20435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파일 선택 후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콘텐츠 </a:t>
            </a:r>
            <a:r>
              <a:rPr lang="en-US" altLang="ko-KR" sz="2400" b="1" dirty="0" smtClean="0"/>
              <a:t>(4/7)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8" y="2124206"/>
            <a:ext cx="5304766" cy="3041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14" y="3501587"/>
            <a:ext cx="1758936" cy="2893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26124" y="336153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3750" y="3143250"/>
            <a:ext cx="539750" cy="5017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67" y="3461239"/>
            <a:ext cx="2896041" cy="2497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0587" y="4143910"/>
            <a:ext cx="1815080" cy="30804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91491" y="402819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693753" cy="37338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옵션 클릭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큰 화면으로 작업 위해 </a:t>
            </a: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해 크게 설정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1 (5/7)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67651" y="1535763"/>
            <a:ext cx="398682" cy="19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36742" y="133483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5337" y="2490459"/>
            <a:ext cx="362438" cy="1307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233450" y="232636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787" y="858345"/>
            <a:ext cx="3295485" cy="35257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792" y="3829737"/>
            <a:ext cx="895480" cy="55434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20432" y="4195621"/>
            <a:ext cx="167605" cy="15336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199633" y="397599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71" y="3051124"/>
            <a:ext cx="4492516" cy="3071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8" idx="2"/>
            <a:endCxn id="3" idx="3"/>
          </p:cNvCxnSpPr>
          <p:nvPr/>
        </p:nvCxnSpPr>
        <p:spPr>
          <a:xfrm rot="5400000">
            <a:off x="5697289" y="4080081"/>
            <a:ext cx="238044" cy="77584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987077" cy="27277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405" y="2536877"/>
            <a:ext cx="4664810" cy="3247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생성된 작업을 더블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중간 맞춤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 작업에 대한 상세 </a:t>
            </a:r>
            <a:r>
              <a:rPr lang="ko-KR" altLang="en-US" sz="1100" b="1" dirty="0" smtClean="0"/>
              <a:t>설정</a:t>
            </a:r>
            <a:endParaRPr lang="en-US" altLang="ko-KR" sz="1100" b="1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예상 작업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고급 옵션 중 결재 라인 기본 용도에서 설정한 값에 따라 선택할 수 있는 값들이 변경됨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위임 허용 </a:t>
            </a:r>
            <a:r>
              <a:rPr lang="en-US" altLang="ko-KR" sz="1100" dirty="0"/>
              <a:t>: </a:t>
            </a:r>
            <a:r>
              <a:rPr lang="ko-KR" altLang="en-US" sz="1100" dirty="0"/>
              <a:t>체크되면 결재자가 자신을 대신할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지정할 수 있음</a:t>
            </a:r>
            <a:r>
              <a:rPr lang="en-US" altLang="ko-KR" sz="11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완료 예정일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작업에 대한 완료 요청일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담당자가 설정한 완료 예정일로 체크될 경우 결재자가 해당 일자를 변경할 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적용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2 (6/7)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4536" y="2128520"/>
            <a:ext cx="796264" cy="2578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8277" y="194649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97689" y="2837617"/>
            <a:ext cx="125971" cy="1224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188259" y="255628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45809" y="2837566"/>
            <a:ext cx="2332406" cy="2269190"/>
          </a:xfrm>
          <a:prstGeom prst="roundRect">
            <a:avLst>
              <a:gd name="adj" fmla="val 46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70732" y="263329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77899" y="5505364"/>
            <a:ext cx="247487" cy="89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86009" y="528207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80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497453" cy="45463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생성된 결재 작업 뒤의</a:t>
            </a:r>
            <a:r>
              <a:rPr lang="en-US" altLang="ko-KR" sz="1100" b="1" dirty="0" smtClean="0"/>
              <a:t> 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1-1. 2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하위의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동일 레벨의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2-1. </a:t>
            </a:r>
            <a:r>
              <a:rPr lang="ko-KR" altLang="en-US" sz="1100" b="1" dirty="0" smtClean="0"/>
              <a:t>동일 레벨의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3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3-1. 3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100" b="1" dirty="0" smtClean="0"/>
              <a:t>동일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레벨의 결재 작업이 복수 존재할 경우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한 명의 결재만 있어도 완료될지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모두 </a:t>
            </a:r>
            <a:r>
              <a:rPr lang="en-US" altLang="ko-KR" sz="1100" b="1" dirty="0" smtClean="0"/>
              <a:t>– Any), </a:t>
            </a:r>
            <a:r>
              <a:rPr lang="ko-KR" altLang="en-US" sz="1100" b="1" dirty="0" smtClean="0"/>
              <a:t>모두의 결재가 있어야 완료될지 여부 결정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전체 </a:t>
            </a:r>
            <a:r>
              <a:rPr lang="en-US" altLang="ko-KR" sz="1100" b="1" dirty="0" smtClean="0"/>
              <a:t>– All) 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(7/7)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6564" y="3158239"/>
            <a:ext cx="138906" cy="1377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102022" y="29341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33272" y="2646091"/>
            <a:ext cx="1220712" cy="36148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804382" y="2646091"/>
            <a:ext cx="549602" cy="139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33272" y="3359408"/>
            <a:ext cx="1238305" cy="365459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812844" y="3365759"/>
            <a:ext cx="541139" cy="139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68716" y="3754424"/>
            <a:ext cx="118001" cy="12754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55807" y="388196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60900" y="3011551"/>
            <a:ext cx="1240367" cy="372534"/>
          </a:xfrm>
          <a:prstGeom prst="roundRect">
            <a:avLst>
              <a:gd name="adj" fmla="val 13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328382" y="3129906"/>
            <a:ext cx="572885" cy="135824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10617" y="3152304"/>
            <a:ext cx="133026" cy="1264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379591" y="288961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6196" y="3151436"/>
            <a:ext cx="344023" cy="41755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664478" y="297899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작성은 결재를 먼저 생성하고 그 이후에 결재자 및 </a:t>
            </a:r>
            <a:r>
              <a:rPr lang="ko-KR" altLang="en-US" sz="1100" b="1" dirty="0" err="1"/>
              <a:t>결재자별</a:t>
            </a:r>
            <a:r>
              <a:rPr lang="ko-KR" altLang="en-US" sz="1100" b="1" dirty="0"/>
              <a:t> 결재 방법을 지정할 때 </a:t>
            </a:r>
            <a:r>
              <a:rPr lang="ko-KR" altLang="en-US" sz="1100" b="1" dirty="0" smtClean="0"/>
              <a:t>사용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결재에 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err="1"/>
              <a:t>결재과</a:t>
            </a:r>
            <a:r>
              <a:rPr lang="ko-KR" altLang="en-US" sz="1100" dirty="0"/>
              <a:t> 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2067" cy="27843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185625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51853" y="100269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340" y="2040760"/>
            <a:ext cx="4310255" cy="38176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8826" y="3258762"/>
            <a:ext cx="3433769" cy="52800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078771" y="312206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09681" y="4480992"/>
            <a:ext cx="1023991" cy="10818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148386" y="428377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63" y="1395702"/>
            <a:ext cx="3408984" cy="324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404069"/>
            <a:ext cx="3408984" cy="3162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97509" y="13714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3600" y="5682491"/>
            <a:ext cx="296983" cy="1588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757827" y="551190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1255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6471" cy="33310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결재 라인 작성 마법사는 결재의 모든 설정을 직접 입력할 수 있는 기능으로 입력해야 할 내용은 많지만 직렬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병렬 결재</a:t>
            </a:r>
            <a:r>
              <a:rPr lang="en-US" altLang="ko-KR" sz="1100" b="1" dirty="0"/>
              <a:t>, All or Any </a:t>
            </a:r>
            <a:r>
              <a:rPr lang="ko-KR" altLang="en-US" sz="1100" b="1" dirty="0"/>
              <a:t>등 다양할 설정을 적용할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마법사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결재에 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err="1"/>
              <a:t>결재과</a:t>
            </a:r>
            <a:r>
              <a:rPr lang="ko-KR" altLang="en-US" sz="1100" dirty="0"/>
              <a:t> 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(1/4)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30" y="840030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97854" y="65401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" y="1383767"/>
            <a:ext cx="5496961" cy="40285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2414739"/>
            <a:ext cx="5341346" cy="4747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2534" y="221950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3402113"/>
            <a:ext cx="2049506" cy="1455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45630" y="31959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12638" y="5217231"/>
            <a:ext cx="310922" cy="17658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32061" y="500613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5405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1960628"/>
            <a:ext cx="6529313" cy="3500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5240"/>
            <a:ext cx="6529313" cy="9581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뒤로가기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개수 증가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634052"/>
            <a:ext cx="1526554" cy="13327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80806" y="14860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6603" y="1177983"/>
            <a:ext cx="144318" cy="1318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37476" y="1023893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1800" y="2731131"/>
            <a:ext cx="107950" cy="3918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25241" y="256989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385022" cy="4726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책임에서 부여할 권한 선택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(2/4)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3550" y="1059679"/>
            <a:ext cx="240962" cy="2604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155" y="853634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1" y="2569255"/>
            <a:ext cx="4480912" cy="31180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262" y="3034433"/>
            <a:ext cx="2153933" cy="3298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4127" y="2907601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48488" y="5502282"/>
            <a:ext cx="315411" cy="1850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04507" y="5354098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8" y="1360665"/>
            <a:ext cx="6390404" cy="584542"/>
          </a:xfrm>
          <a:prstGeom prst="rect">
            <a:avLst/>
          </a:prstGeom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298" y="1359261"/>
            <a:ext cx="6390404" cy="5774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4142" y="1228403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50396" y="5362806"/>
            <a:ext cx="358701" cy="1909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69863" y="5203055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0" y="2037604"/>
            <a:ext cx="795425" cy="1254573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8934" y="2055105"/>
            <a:ext cx="778942" cy="12370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83225" y="1909490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8794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1037"/>
            <a:ext cx="6432126" cy="48061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승인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 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코멘트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코멘트를 입력할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알림 전용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해당 순서에 통지를 받을 수 있음</a:t>
            </a:r>
            <a:r>
              <a:rPr lang="en-US" altLang="ko-KR" sz="1100" dirty="0" smtClean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 </a:t>
            </a:r>
            <a:r>
              <a:rPr lang="ko-KR" altLang="en-US" sz="1100" b="1" dirty="0" smtClean="0"/>
              <a:t>순서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직렬 결재를 구성할 경우 순서를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지정함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같은 순서로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개 이상의 </a:t>
            </a:r>
            <a:r>
              <a:rPr lang="ko-KR" altLang="en-US" sz="1100" dirty="0" err="1" smtClean="0"/>
              <a:t>라우트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작업이 있을 경우 해당 순서에는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병렬 결재로 구성됨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지침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결재자에게</a:t>
            </a:r>
            <a:r>
              <a:rPr lang="ko-KR" altLang="en-US" sz="1100" dirty="0" smtClean="0"/>
              <a:t> 전달할 내용 입력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결재 완료 예정일</a:t>
            </a:r>
            <a:br>
              <a:rPr lang="ko-KR" altLang="en-US" sz="1100" b="1" dirty="0" smtClean="0"/>
            </a:br>
            <a:r>
              <a:rPr lang="ko-KR" altLang="en-US" sz="1100" b="1" dirty="0" smtClean="0"/>
              <a:t>     </a:t>
            </a:r>
            <a:r>
              <a:rPr lang="ko-KR" altLang="en-US" sz="1100" dirty="0" smtClean="0"/>
              <a:t>지연 여부 표시 기준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위임 허용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체크될 경우 결재자가 대신할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위임자를 지정하여 결재자 변경할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7.</a:t>
            </a:r>
            <a:r>
              <a:rPr lang="ko-KR" altLang="en-US" sz="1100" b="1" dirty="0" smtClean="0"/>
              <a:t>다음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(3/4)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7001" y="1669850"/>
            <a:ext cx="1278063" cy="1576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79975" y="155963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085" y="2055622"/>
            <a:ext cx="571206" cy="1365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3394" y="188528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5601" y="2387760"/>
            <a:ext cx="270448" cy="1400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2255" y="221094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9463" y="1859757"/>
            <a:ext cx="1784704" cy="7800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66115" y="1703635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3221" y="2221270"/>
            <a:ext cx="859045" cy="16521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3221" y="2734111"/>
            <a:ext cx="647379" cy="16995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56023" y="2044598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56023" y="2550487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97550" y="5435600"/>
            <a:ext cx="352425" cy="18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38128" y="5240938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842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548" cy="48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1. </a:t>
            </a:r>
            <a:r>
              <a:rPr lang="ko-KR" altLang="en-US" sz="1100" b="1" dirty="0" smtClean="0"/>
              <a:t>필수 </a:t>
            </a:r>
            <a:r>
              <a:rPr lang="ko-KR" altLang="en-US" sz="1100" b="1" dirty="0"/>
              <a:t>실행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임의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누구라도 승인하면 해당 순서의 결재는 완료 처리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전체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모두가 승인해야만 해당 순서의 결재가 완료 처리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완료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 startAt="15"/>
            </a:pP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(4/4)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83667" y="1659373"/>
            <a:ext cx="711200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18296" y="145040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7208" y="5469029"/>
            <a:ext cx="352425" cy="1824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50901" y="5280421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4880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69550" cy="3314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ko-KR" altLang="en-US" sz="1100" b="1" dirty="0"/>
              <a:t>단순 결재 라인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지침 입력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실행 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즉시 결재 라인 시작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/>
              <a:t>체크 시 완료 버튼 클릭과 동시에 결재가 시작됨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위임 허용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멤버 추가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 err="1"/>
              <a:t>결재자를</a:t>
            </a:r>
            <a:r>
              <a:rPr lang="ko-KR" altLang="en-US" sz="1100" dirty="0"/>
              <a:t> 검색하여 지정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단순 결재 라인 작성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95" y="836712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45975" y="64603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93" y="1611069"/>
            <a:ext cx="5553095" cy="48725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3343" y="2546869"/>
            <a:ext cx="585233" cy="27862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25932" y="2664961"/>
            <a:ext cx="2831084" cy="6543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402103" y="2484859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31497" y="2935224"/>
            <a:ext cx="218911" cy="1645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68670" y="2292249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375946" y="2686828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1246" y="3099816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65972" y="2910914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7342" y="3224784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56359" y="3231607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47020" y="3701919"/>
            <a:ext cx="2175868" cy="5763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51837" y="3525369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31497" y="6240814"/>
            <a:ext cx="349931" cy="21013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135721" y="6042897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349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395674" cy="7617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제거하려는 결재 라인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</a:t>
            </a:r>
            <a:r>
              <a:rPr lang="ko-KR" altLang="en-US" sz="1100" b="1" dirty="0" smtClean="0"/>
              <a:t>을 클릭해 결재 라인 템플릿 검색해 지정 가능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승인 관리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1199" y="823335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22588" y="66009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8" y="1632673"/>
            <a:ext cx="5142786" cy="3250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7256" y="2545077"/>
            <a:ext cx="1699768" cy="377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323" y="2638892"/>
            <a:ext cx="194109" cy="1737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63344" y="2368417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49047" y="2466946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29496" y="4683369"/>
            <a:ext cx="335348" cy="195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84306" y="4497352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20790"/>
            <a:ext cx="4897253" cy="1240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구부러진 연결선 8"/>
          <p:cNvCxnSpPr>
            <a:stCxn id="28" idx="3"/>
          </p:cNvCxnSpPr>
          <p:nvPr/>
        </p:nvCxnSpPr>
        <p:spPr>
          <a:xfrm flipH="1">
            <a:off x="2399451" y="4781050"/>
            <a:ext cx="2465393" cy="950883"/>
          </a:xfrm>
          <a:prstGeom prst="curvedConnector3">
            <a:avLst>
              <a:gd name="adj1" fmla="val -18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2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** </a:t>
            </a:r>
            <a:r>
              <a:rPr lang="ko-KR" altLang="en-US" sz="1200" b="1" dirty="0"/>
              <a:t>빨간색 </a:t>
            </a:r>
            <a:r>
              <a:rPr lang="ko-KR" altLang="en-US" sz="1200" b="1" dirty="0" err="1"/>
              <a:t>기울임꼴</a:t>
            </a:r>
            <a:r>
              <a:rPr lang="ko-KR" altLang="en-US" sz="1200" b="1" dirty="0"/>
              <a:t> 필드는 필수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라이프사이클 클릭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추가 클릭</a:t>
            </a:r>
            <a:endParaRPr lang="en-US" altLang="ko-KR" sz="1200" b="1" dirty="0"/>
          </a:p>
          <a:p>
            <a:pPr marL="228600" indent="-228600">
              <a:buAutoNum type="arabicPeriod"/>
            </a:pPr>
            <a:r>
              <a:rPr lang="en-US" altLang="ko-KR" sz="1200" b="1" dirty="0" smtClean="0"/>
              <a:t>…</a:t>
            </a:r>
            <a:r>
              <a:rPr lang="ko-KR" altLang="en-US" sz="1200" b="1" dirty="0" smtClean="0"/>
              <a:t>을 클릭해 </a:t>
            </a: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추가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클릭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확인 클릭</a:t>
            </a:r>
            <a:endParaRPr lang="en-US" altLang="ko-KR" sz="12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79" y="2377815"/>
            <a:ext cx="426561" cy="12662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9919" y="218809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37985" y="200698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313281"/>
            <a:ext cx="4769886" cy="30782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6565" y="4528063"/>
            <a:ext cx="184404" cy="1764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35119" y="427216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3" idx="3"/>
            <a:endCxn id="14" idx="1"/>
          </p:cNvCxnSpPr>
          <p:nvPr/>
        </p:nvCxnSpPr>
        <p:spPr>
          <a:xfrm>
            <a:off x="2500969" y="4616296"/>
            <a:ext cx="1025594" cy="246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63" y="3527316"/>
            <a:ext cx="3861594" cy="2670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5403" y="3911600"/>
            <a:ext cx="1878663" cy="28786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01983" y="369428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61230" y="6065854"/>
            <a:ext cx="301812" cy="12393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904126" y="582991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8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" y="3351900"/>
            <a:ext cx="4173524" cy="308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** </a:t>
            </a:r>
            <a:r>
              <a:rPr lang="ko-KR" altLang="en-US" sz="1200" b="1" dirty="0"/>
              <a:t>빨간색 </a:t>
            </a:r>
            <a:r>
              <a:rPr lang="ko-KR" altLang="en-US" sz="1200" b="1" dirty="0" err="1"/>
              <a:t>기울임꼴</a:t>
            </a:r>
            <a:r>
              <a:rPr lang="ko-KR" altLang="en-US" sz="1200" b="1" dirty="0"/>
              <a:t> 필드는 필수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제목 내용 입력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지침 내용 입력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완료 예정일 지정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완료 클릭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추가된 </a:t>
            </a: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확인</a:t>
            </a:r>
            <a:endParaRPr lang="en-US" altLang="ko-KR" sz="12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314" y="6277728"/>
            <a:ext cx="273867" cy="160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50767" y="43456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01608" y="2849832"/>
            <a:ext cx="137160" cy="11350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7733" y="470066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05767" y="522772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652" y="4753269"/>
            <a:ext cx="3305059" cy="50029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83213" y="60701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8987" y="5317121"/>
            <a:ext cx="2535609" cy="6434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9021" y="4585602"/>
            <a:ext cx="991445" cy="1133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16" y="3537829"/>
            <a:ext cx="5049332" cy="13707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6616" y="4740735"/>
            <a:ext cx="5049332" cy="1678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72645" y="456015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" y="840044"/>
            <a:ext cx="5309727" cy="30908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제목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본 컬렉션과 복사된 컬렉션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복사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23574" y="1316569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20879" y="153644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05234" y="2201346"/>
            <a:ext cx="1664126" cy="13545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20205" y="112020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02038" y="2041917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02033" y="1667356"/>
            <a:ext cx="779684" cy="1169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42641" y="3789680"/>
            <a:ext cx="223719" cy="1221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73" y="2630348"/>
            <a:ext cx="2847935" cy="1300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16" idx="0"/>
            <a:endCxn id="6" idx="1"/>
          </p:cNvCxnSpPr>
          <p:nvPr/>
        </p:nvCxnSpPr>
        <p:spPr>
          <a:xfrm rot="5400000" flipH="1" flipV="1">
            <a:off x="5153111" y="3182018"/>
            <a:ext cx="509053" cy="7062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35450" y="356640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60772" y="2630348"/>
            <a:ext cx="2847936" cy="1300557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29863" y="249943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794" y="4295931"/>
            <a:ext cx="3361173" cy="1414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93558"/>
            <a:ext cx="3267332" cy="1417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293558"/>
            <a:ext cx="6996287" cy="1417335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8768" y="413189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9" idx="1"/>
          </p:cNvCxnSpPr>
          <p:nvPr/>
        </p:nvCxnSpPr>
        <p:spPr>
          <a:xfrm>
            <a:off x="3467012" y="5002226"/>
            <a:ext cx="367782" cy="1186"/>
          </a:xfrm>
          <a:prstGeom prst="bent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" y="1951977"/>
            <a:ext cx="4049287" cy="2858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07"/>
            <a:ext cx="6526706" cy="9618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컬렉션만 체크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컬렉션만 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448" y="97811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95258" y="128090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80419" y="782373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5248" y="1443779"/>
            <a:ext cx="866092" cy="2207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73827" y="4666266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718327" y="446869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2255931"/>
            <a:ext cx="4049287" cy="1072128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55492" y="2121568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" y="4979888"/>
            <a:ext cx="5920385" cy="1227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5755906"/>
            <a:ext cx="5920385" cy="451323"/>
          </a:xfrm>
          <a:prstGeom prst="roundRect">
            <a:avLst>
              <a:gd name="adj" fmla="val 49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1199" y="562499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163153" cy="23634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컬렉션 및 컬렉션의 모든 </a:t>
            </a:r>
            <a:r>
              <a:rPr lang="ko-KR" altLang="en-US" sz="1100" b="1" dirty="0" smtClean="0"/>
              <a:t>항목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컬렉션과 </a:t>
            </a:r>
            <a:r>
              <a:rPr lang="ko-KR" altLang="en-US" sz="1100" b="1" dirty="0"/>
              <a:t>삭제 액세스 권한이 있는 컬렉션의 모든 항목을 </a:t>
            </a:r>
            <a:r>
              <a:rPr lang="ko-KR" altLang="en-US" sz="1100" b="1" dirty="0" smtClean="0"/>
              <a:t>삭제한다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컬렉션 체크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컬렉션에 있는 파일 확인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컬렉션과 컬렉션의 모든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70423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컬렉션과 컬렉션의 모든 항목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8913" y="1653747"/>
            <a:ext cx="231517" cy="1943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41580" y="146908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7729" y="2192997"/>
            <a:ext cx="1455388" cy="1964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30" y="2471382"/>
            <a:ext cx="4038780" cy="25487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9923" y="2471382"/>
            <a:ext cx="4049287" cy="1019186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38465" y="232738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6241" y="4872472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201300" y="467450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61397" y="200975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3548" b="1"/>
          <a:stretch/>
        </p:blipFill>
        <p:spPr>
          <a:xfrm>
            <a:off x="199680" y="4242816"/>
            <a:ext cx="5624998" cy="191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5248656"/>
            <a:ext cx="1912584" cy="906920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913407" y="510465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2727525"/>
            <a:ext cx="6503805" cy="328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다시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로 돌아와서 스케줄로 돌아가기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우측에 </a:t>
            </a:r>
            <a:r>
              <a:rPr lang="ko-KR" altLang="en-US" sz="1100" b="1" dirty="0" err="1" smtClean="0"/>
              <a:t>바로가기</a:t>
            </a:r>
            <a:r>
              <a:rPr lang="ko-KR" altLang="en-US" sz="1100" b="1" dirty="0" smtClean="0"/>
              <a:t> 창이 열림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 추가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30088" y="140054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27016" y="83158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00258" y="1196988"/>
            <a:ext cx="823007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4283" y="1051230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27" idx="0"/>
          </p:cNvCxnSpPr>
          <p:nvPr/>
        </p:nvCxnSpPr>
        <p:spPr>
          <a:xfrm>
            <a:off x="3711762" y="1380790"/>
            <a:ext cx="2337305" cy="151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93267" y="2899699"/>
            <a:ext cx="1311599" cy="1710802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62357" y="278034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63411" y="3572933"/>
            <a:ext cx="1150553" cy="39793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43047" y="338313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컬렉션에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컬렉션을 선택하거나 새로운 컬렉션의 이름을 입력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바로가기에서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9953"/>
            <a:ext cx="3827115" cy="2819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83" y="2639953"/>
            <a:ext cx="2632983" cy="32848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1942" y="13543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27016" y="841210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90044" y="1349390"/>
            <a:ext cx="995839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36901" y="1212028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11" idx="0"/>
          </p:cNvCxnSpPr>
          <p:nvPr/>
        </p:nvCxnSpPr>
        <p:spPr>
          <a:xfrm flipH="1">
            <a:off x="2113237" y="1533192"/>
            <a:ext cx="1674727" cy="1106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425695"/>
            <a:ext cx="3827115" cy="146305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852" y="428253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8714" y="4049460"/>
            <a:ext cx="2626152" cy="793473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76166" y="3918549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3139" y="5273418"/>
            <a:ext cx="253605" cy="176406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210817" y="513336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90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856" cy="2034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다양한 디스플레이 모드 간에 전환하여 </a:t>
            </a:r>
            <a:r>
              <a:rPr lang="ko-KR" altLang="en-US" sz="1100" b="1" dirty="0" err="1"/>
              <a:t>북마크를</a:t>
            </a:r>
            <a:r>
              <a:rPr lang="ko-KR" altLang="en-US" sz="1100" b="1" dirty="0"/>
              <a:t> 볼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Display Mode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 smtClean="0"/>
              <a:t>테이블 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테이블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섬네일</a:t>
            </a:r>
            <a:r>
              <a:rPr lang="ko-KR" altLang="en-US" sz="1100" dirty="0" smtClean="0"/>
              <a:t>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smtClean="0"/>
              <a:t>그래프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그래프 형식으로 표시</a:t>
            </a:r>
            <a:endParaRPr lang="en-US" altLang="ko-KR" sz="1100" dirty="0" smtClean="0"/>
          </a:p>
          <a:p>
            <a:pPr marL="171450" indent="-171450"/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테이블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</a:t>
            </a: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4. </a:t>
            </a:r>
            <a:r>
              <a:rPr lang="ko-KR" altLang="en-US" sz="1100" b="1" dirty="0" smtClean="0"/>
              <a:t>그래프 형식으로 표시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Display Mode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972112"/>
            <a:ext cx="6591856" cy="15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0916"/>
            <a:ext cx="6591856" cy="1742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9267" y="1002453"/>
            <a:ext cx="330867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81125" y="888707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4951" y="1225253"/>
            <a:ext cx="1303576" cy="5527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6512" y="1382616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7018" y="2853103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0671" y="4591907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요약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err="1"/>
              <a:t>테이블요약</a:t>
            </a:r>
            <a:r>
              <a:rPr lang="en-US" altLang="ko-KR" sz="1100" dirty="0"/>
              <a:t> on/off</a:t>
            </a:r>
            <a:r>
              <a:rPr lang="ko-KR" altLang="en-US" sz="1100" dirty="0"/>
              <a:t> 로 </a:t>
            </a:r>
            <a:r>
              <a:rPr lang="en-US" altLang="ko-KR" sz="1100" dirty="0"/>
              <a:t>column</a:t>
            </a:r>
            <a:r>
              <a:rPr lang="ko-KR" altLang="en-US" sz="1100" dirty="0"/>
              <a:t>의 너비보다 많은 양의 텍스트가 있을 경우 </a:t>
            </a:r>
            <a:r>
              <a:rPr lang="en-US" altLang="ko-KR" sz="1100" dirty="0"/>
              <a:t>…</a:t>
            </a:r>
            <a:r>
              <a:rPr lang="ko-KR" altLang="en-US" sz="1100" dirty="0"/>
              <a:t>으로 표시될 때 클릭하면 전체 텍스트가 출력됨</a:t>
            </a:r>
            <a:r>
              <a:rPr lang="en-US" altLang="ko-KR" sz="1100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아이콘을 다시 클릭하면 원래 형식으로 바뀜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요약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156257"/>
            <a:ext cx="6533636" cy="2695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874" y="1088136"/>
            <a:ext cx="248585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89124" y="959808"/>
            <a:ext cx="238016" cy="21637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3706673"/>
            <a:ext cx="6533636" cy="216143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6058" y="3348980"/>
            <a:ext cx="199610" cy="1775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56659" y="3167700"/>
            <a:ext cx="238016" cy="21637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 flipH="1">
            <a:off x="5651166" y="1310270"/>
            <a:ext cx="1" cy="2396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49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836713"/>
            <a:ext cx="6557738" cy="3634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기능은 페이지는 선택한 값을 기준으로 목록을 </a:t>
            </a:r>
            <a:r>
              <a:rPr lang="ko-KR" altLang="en-US" sz="1100" b="1" dirty="0" smtClean="0"/>
              <a:t>구체화합니다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좌측 화면에서 원하는 유형을 체크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재설정을 누르면 초기화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체크를 하게 된다면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아이콘이 변경되고 보이는 항목도 달라짐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클릭을 해도 </a:t>
            </a:r>
            <a:r>
              <a:rPr lang="ko-KR" altLang="en-US" sz="1100" b="1" dirty="0" err="1" smtClean="0"/>
              <a:t>필터링은</a:t>
            </a:r>
            <a:r>
              <a:rPr lang="ko-KR" altLang="en-US" sz="1100" b="1" dirty="0" smtClean="0"/>
              <a:t> 지속되며 처음으로 되돌리고 싶다면 재설정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기본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1288220"/>
            <a:ext cx="1488199" cy="302774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670" y="1155496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3822" y="1580598"/>
            <a:ext cx="167778" cy="1474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122091" y="1383624"/>
            <a:ext cx="216379" cy="21637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720" y="4332188"/>
            <a:ext cx="499157" cy="141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87877" y="4247346"/>
            <a:ext cx="261819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4604371"/>
            <a:ext cx="6554481" cy="1584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058" y="5492495"/>
            <a:ext cx="1260734" cy="6099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62813" y="5109250"/>
            <a:ext cx="191345" cy="2423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3427" y="5639956"/>
            <a:ext cx="4540731" cy="549087"/>
          </a:xfrm>
          <a:prstGeom prst="roundRect">
            <a:avLst>
              <a:gd name="adj" fmla="val 530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8768" y="4471646"/>
            <a:ext cx="261819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50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5" y="836710"/>
            <a:ext cx="3186492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4" y="836711"/>
            <a:ext cx="3162838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 역할에서 </a:t>
            </a:r>
            <a:r>
              <a:rPr lang="en-US" altLang="ko-KR" sz="1100" b="1" dirty="0" smtClean="0"/>
              <a:t>Project Manager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Project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</p:txBody>
      </p:sp>
      <p:sp>
        <p:nvSpPr>
          <p:cNvPr id="11" name="실행 단추: 돌아가기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506DCD0-4A20-7CAC-0517-2E531B503C80}"/>
              </a:ext>
            </a:extLst>
          </p:cNvPr>
          <p:cNvSpPr/>
          <p:nvPr/>
        </p:nvSpPr>
        <p:spPr>
          <a:xfrm>
            <a:off x="9142804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App </a:t>
            </a:r>
            <a:r>
              <a:rPr lang="ko-KR" altLang="en-US" sz="2400" b="1" dirty="0" smtClean="0"/>
              <a:t>선택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571407" y="836361"/>
            <a:ext cx="497714" cy="47015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78595" y="717353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024" y="2512052"/>
            <a:ext cx="1033879" cy="3258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017" y="2365612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71589" y="1491386"/>
            <a:ext cx="578236" cy="654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34293" y="1372378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39450" cy="33284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다중 선택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 시 옆 필터 아이콘에 네모 칸이 생성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996696"/>
            <a:ext cx="458787" cy="177088"/>
          </a:xfrm>
          <a:prstGeom prst="roundRect">
            <a:avLst>
              <a:gd name="adj" fmla="val 3947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7284" y="82223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727" y="1280296"/>
            <a:ext cx="181567" cy="14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86510" y="104624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312537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312537"/>
            <a:ext cx="1583401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284" y="414019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AutoNum type="arabicPeriod" startAt="4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 클릭 시 아이콘이 변경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선택한 필터에 적용된 데이터만 출력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닫기 버튼을 눌러도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기능은 지속되며 재설정을 클릭해야 초기화가 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56105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80744" y="865249"/>
            <a:ext cx="363389" cy="1418720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97735" y="697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1925"/>
            <a:ext cx="6539450" cy="3318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4133" y="3481449"/>
            <a:ext cx="4402667" cy="37088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2" y="856105"/>
            <a:ext cx="2327057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70432" y="856105"/>
            <a:ext cx="2327057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651000" y="984257"/>
            <a:ext cx="2294467" cy="124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893150" y="3286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81" y="5811520"/>
            <a:ext cx="238760" cy="122162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7943" y="55558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31111"/>
            <a:ext cx="6502791" cy="2222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사용자가 원하는 기준을 선택해 그것에 해당하는 기준으로 </a:t>
            </a:r>
            <a:r>
              <a:rPr lang="ko-KR" altLang="en-US" sz="1100" b="1" dirty="0"/>
              <a:t>새로운 행을 </a:t>
            </a:r>
            <a:r>
              <a:rPr lang="ko-KR" altLang="en-US" sz="1100" b="1" dirty="0" smtClean="0"/>
              <a:t>사용자에게 보여줌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클릭해 행 그룹 만들기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2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3</a:t>
            </a:r>
            <a:r>
              <a:rPr lang="ko-KR" altLang="en-US" sz="1100" b="1" dirty="0" smtClean="0"/>
              <a:t>단계 그룹 기준에서 자신이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적용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해당 항목 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유형</a:t>
            </a:r>
            <a:r>
              <a:rPr lang="en-US" altLang="ko-KR" sz="1100" b="1" dirty="0" smtClean="0"/>
              <a:t>, ID</a:t>
            </a:r>
            <a:r>
              <a:rPr lang="ko-KR" altLang="en-US" sz="1100" b="1" dirty="0" smtClean="0"/>
              <a:t>순으로 행 그룹이 만들어짐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취소를 누르면 원래대로 돌아감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다음 로그인 시에도 데이터가 남아있기 때문에 초기화를 하려면 취소를 클릭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한번 더 클릭해 비활성화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행 그룹 만들기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376708"/>
            <a:ext cx="6502791" cy="27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0836" y="1042115"/>
            <a:ext cx="232365" cy="2309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192324" y="82716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693033" y="148343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타원 16"/>
          <p:cNvSpPr/>
          <p:nvPr/>
        </p:nvSpPr>
        <p:spPr>
          <a:xfrm>
            <a:off x="17920" y="12168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3026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38780" y="1279365"/>
            <a:ext cx="281632" cy="1969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93625" y="111200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2406" y="3697716"/>
            <a:ext cx="6510062" cy="2425366"/>
          </a:xfrm>
          <a:prstGeom prst="roundRect">
            <a:avLst>
              <a:gd name="adj" fmla="val 34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0" y="35511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5143" y="3689403"/>
            <a:ext cx="238207" cy="14217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62555" y="35162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69824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11429" y="1318393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6533" y="3505200"/>
            <a:ext cx="181033" cy="1883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498559" y="3286844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2164263" y="148118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3645927" y="1481727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5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036662"/>
            <a:ext cx="325675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9" y="3036663"/>
            <a:ext cx="327340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597951" cy="207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비교할 속성 클릭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후 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보고서가 보이고 완료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53" y="3036662"/>
            <a:ext cx="2946084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98772" y="1070512"/>
            <a:ext cx="299324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3510" y="1871763"/>
            <a:ext cx="151659" cy="4599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75517" y="877678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15156" y="1697889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19173" y="1333950"/>
            <a:ext cx="1201667" cy="2121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48738" y="1182998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0871" y="5152817"/>
            <a:ext cx="218569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034801" y="4942864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592" y="5152817"/>
            <a:ext cx="204175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87601" y="4948960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76491" y="5132767"/>
            <a:ext cx="224886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97729" y="4930672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" y="836712"/>
            <a:ext cx="6479984" cy="2112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내보내기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엑셀 파일로 다운로드가 되며 </a:t>
            </a:r>
            <a:r>
              <a:rPr lang="ko-KR" altLang="en-US" sz="1100" b="1" dirty="0" smtClean="0"/>
              <a:t>다운로드 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엑셀로 된 파일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63" y="1874076"/>
            <a:ext cx="2438400" cy="1495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꺾인 연결선 24"/>
          <p:cNvCxnSpPr>
            <a:stCxn id="18" idx="2"/>
            <a:endCxn id="29" idx="0"/>
          </p:cNvCxnSpPr>
          <p:nvPr/>
        </p:nvCxnSpPr>
        <p:spPr>
          <a:xfrm rot="5400000">
            <a:off x="2839082" y="3065955"/>
            <a:ext cx="1263683" cy="142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8" y="3698507"/>
            <a:ext cx="6553210" cy="23365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394450"/>
            <a:ext cx="229521" cy="1663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827166" y="1260105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852584"/>
            <a:ext cx="539400" cy="1828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8240" y="1746920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03566" y="2123331"/>
            <a:ext cx="2336133" cy="3114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536143" y="2033918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08" y="3698507"/>
            <a:ext cx="6553210" cy="2336533"/>
          </a:xfrm>
          <a:prstGeom prst="roundRect">
            <a:avLst>
              <a:gd name="adj" fmla="val 363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616798" y="3588511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16" idx="2"/>
            <a:endCxn id="9" idx="3"/>
          </p:cNvCxnSpPr>
          <p:nvPr/>
        </p:nvCxnSpPr>
        <p:spPr>
          <a:xfrm rot="5400000">
            <a:off x="5024849" y="1719078"/>
            <a:ext cx="586326" cy="12190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8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075" cy="20872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145054"/>
            <a:ext cx="6591075" cy="33081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4567" y="1068894"/>
            <a:ext cx="247375" cy="2198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64697" y="910787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5566" y="1734943"/>
            <a:ext cx="1006634" cy="1626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38452" y="1615934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133092"/>
            <a:ext cx="6591075" cy="3320100"/>
          </a:xfrm>
          <a:prstGeom prst="roundRect">
            <a:avLst>
              <a:gd name="adj" fmla="val 179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29999" y="3020065"/>
            <a:ext cx="261819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2791" cy="4263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 정의 옆 </a:t>
            </a:r>
            <a:r>
              <a:rPr lang="en-US" altLang="ko-KR" sz="1100" b="1" dirty="0" smtClean="0"/>
              <a:t>Down 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새 테이블 뷰 생성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64809" y="76374"/>
            <a:ext cx="331168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6495" y="1113442"/>
            <a:ext cx="247375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79644" y="96289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4783" y="3798155"/>
            <a:ext cx="1079479" cy="2410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11748" y="365123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78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15456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설정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 가능한 열에서 원하는 항목을 선택해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원하지 않는 기능이라면 클릭 후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만약 모든 항목을 제거하기 위한다면     버튼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선택한 열의 너비를 원하는 대로 조정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정렬 기준으로 자신이 원하는 정렬 기준으로 표시 가능 열에 있는 항목 선택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우측에 오름차순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내림차순도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버튼 클릭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41" y="1614824"/>
            <a:ext cx="190739" cy="180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73" y="1778328"/>
            <a:ext cx="192051" cy="206824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67729" y="1822828"/>
            <a:ext cx="2403714" cy="1457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74879" y="16531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8995" y="2289395"/>
            <a:ext cx="169885" cy="17034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37691" y="205661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6803" y="2505994"/>
            <a:ext cx="200365" cy="41927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60526" y="235686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8421" y="4326838"/>
            <a:ext cx="2109299" cy="1822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95955" y="416395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2733" y="4527895"/>
            <a:ext cx="2277012" cy="1077378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4425" y="438784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96173" y="6228132"/>
            <a:ext cx="390163" cy="2056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64571" y="607384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35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/>
              <a:t>Down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26234" y="86117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2954458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93505" y="278590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5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5456395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표시 가능 열에 있는 항목의 순서 변경 위해 표시 가능 열 항목 클릭 후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번의 화살표 표시 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완료 버튼 클릭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200" b="1" dirty="0" smtClean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8138" y="2092322"/>
            <a:ext cx="1837353" cy="2205358"/>
          </a:xfrm>
          <a:prstGeom prst="roundRect">
            <a:avLst>
              <a:gd name="adj" fmla="val 12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436" y="2301481"/>
            <a:ext cx="167564" cy="4172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295265" y="215812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0272" y="6198843"/>
            <a:ext cx="346220" cy="2219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62883" y="60518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731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836712"/>
            <a:ext cx="6444968" cy="3411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프로젝트는 </a:t>
            </a:r>
            <a:r>
              <a:rPr lang="ko-KR" altLang="en-US" sz="1100" b="1" dirty="0"/>
              <a:t>특정 목표나 목표를 달성하기 위한 </a:t>
            </a:r>
            <a:r>
              <a:rPr lang="ko-KR" altLang="en-US" sz="1100" b="1" dirty="0" smtClean="0"/>
              <a:t>프로세스이다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프로젝트 개념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대시보드 및 프로젝트 가시성 작업을 포함하여 프로젝트를 만들고 작업하는 방법을 </a:t>
            </a:r>
            <a:r>
              <a:rPr lang="ko-KR" altLang="en-US" sz="1100" b="1" dirty="0" smtClean="0"/>
              <a:t>설명한다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0" indent="0" defTabSz="91440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프로젝트 생성 및 삭제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등의 기능을 가지고 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프로젝트 생성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이름을 기입하거나 </a:t>
            </a:r>
            <a:r>
              <a:rPr lang="ko-KR" altLang="en-US" sz="1100" b="1" dirty="0" err="1" smtClean="0"/>
              <a:t>자동이름을</a:t>
            </a:r>
            <a:r>
              <a:rPr lang="ko-KR" altLang="en-US" sz="1100" b="1" dirty="0" smtClean="0"/>
              <a:t> 체크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후 완료 버튼 클릭 시 프로젝트 생성 기능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프로젝트 체크 후 삭제를 클릭할 시 프로젝트 삭제 기능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[</a:t>
            </a:r>
            <a:r>
              <a:rPr lang="ko-KR" altLang="en-US" sz="2400" b="1" dirty="0" err="1" smtClean="0"/>
              <a:t>툴바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Action </a:t>
            </a:r>
            <a:r>
              <a:rPr lang="ko-KR" altLang="en-US" sz="2400" b="1" dirty="0" smtClean="0"/>
              <a:t>메뉴</a:t>
            </a:r>
            <a:r>
              <a:rPr lang="en-US" altLang="ko-KR" sz="2400" b="1" dirty="0" smtClean="0"/>
              <a:t>] </a:t>
            </a:r>
            <a:r>
              <a:rPr lang="ko-KR" altLang="en-US" sz="2400" b="1" dirty="0" smtClean="0"/>
              <a:t>설명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5421" y="1277420"/>
            <a:ext cx="194420" cy="1280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62631" y="107037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32492" y="1128966"/>
            <a:ext cx="1848502" cy="3119047"/>
          </a:xfrm>
          <a:prstGeom prst="roundRect">
            <a:avLst>
              <a:gd name="adj" fmla="val 29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859"/>
          <a:stretch/>
        </p:blipFill>
        <p:spPr>
          <a:xfrm>
            <a:off x="1061749" y="1422400"/>
            <a:ext cx="964695" cy="18661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4" y="1430796"/>
            <a:ext cx="668496" cy="1403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20054" y="1271699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30713" y="1586193"/>
            <a:ext cx="571087" cy="124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50773" y="1510070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3" y="2482271"/>
            <a:ext cx="376687" cy="1568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42741" y="231084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꺾인 연결선 29"/>
          <p:cNvCxnSpPr>
            <a:stCxn id="20" idx="2"/>
          </p:cNvCxnSpPr>
          <p:nvPr/>
        </p:nvCxnSpPr>
        <p:spPr>
          <a:xfrm rot="16200000" flipH="1">
            <a:off x="2881025" y="245633"/>
            <a:ext cx="486699" cy="3416234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410612" y="998057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79594"/>
            <a:ext cx="6533634" cy="22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200" b="1" dirty="0" smtClean="0"/>
              <a:t>테이블 뷰 수정 비교 사진</a:t>
            </a:r>
            <a:endParaRPr lang="en-US" altLang="ko-KR" sz="12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수정</a:t>
            </a:r>
            <a:endParaRPr lang="en-US" altLang="ko-KR" sz="2400" b="1" dirty="0" smtClean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>
            <a:stCxn id="10" idx="2"/>
            <a:endCxn id="2" idx="0"/>
          </p:cNvCxnSpPr>
          <p:nvPr/>
        </p:nvCxnSpPr>
        <p:spPr>
          <a:xfrm>
            <a:off x="3466497" y="2935224"/>
            <a:ext cx="0" cy="24437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97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4625" cy="3914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Down Drop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540" y="1061209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32940" y="898706"/>
            <a:ext cx="288001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7685" y="4081151"/>
            <a:ext cx="1476620" cy="6703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87182" y="393715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4283" cy="3865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Down Drop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70681" y="1032814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69028" y="87945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92940" y="4002909"/>
            <a:ext cx="1511022" cy="6750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74700" y="387200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/>
              <a:t>Down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3143" y="861177"/>
            <a:ext cx="288001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3301930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93505" y="31333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3887914"/>
            <a:ext cx="2801403" cy="115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6486" y="3895069"/>
            <a:ext cx="2801403" cy="115013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8779" y="4766019"/>
            <a:ext cx="438151" cy="23355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38188" y="460381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202" y="2967666"/>
            <a:ext cx="1467724" cy="327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3075" y="5788152"/>
            <a:ext cx="1477235" cy="45181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stCxn id="19" idx="2"/>
            <a:endCxn id="23" idx="1"/>
          </p:cNvCxnSpPr>
          <p:nvPr/>
        </p:nvCxnSpPr>
        <p:spPr>
          <a:xfrm rot="16200000" flipH="1">
            <a:off x="2438220" y="4899205"/>
            <a:ext cx="1014490" cy="12152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4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1169" cy="34664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" y="3341609"/>
            <a:ext cx="4524411" cy="19501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협업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회의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회의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이름이라고 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회의 확인 및 회의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1689138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9474" y="152670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1479973"/>
            <a:ext cx="207434" cy="1015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96135" y="128162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5120" y="1125712"/>
            <a:ext cx="1363514" cy="300432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4270" y="417745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84658" y="102525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37556" y="139693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215" y="1578872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22839" y="39791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4228764"/>
            <a:ext cx="1003639" cy="142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95764" y="40379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회의를 </a:t>
            </a:r>
            <a:r>
              <a:rPr lang="ko-KR" altLang="en-US" sz="1100" b="1" dirty="0"/>
              <a:t>생성할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미팅을 예약하면 귀하가 미팅 호스트가 </a:t>
            </a:r>
            <a:r>
              <a:rPr lang="ko-KR" altLang="en-US" sz="1100" b="1" dirty="0" smtClean="0"/>
              <a:t>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 : </a:t>
            </a:r>
            <a:r>
              <a:rPr lang="ko-KR" altLang="en-US" sz="1100" dirty="0" smtClean="0"/>
              <a:t>회의 </a:t>
            </a:r>
            <a:r>
              <a:rPr lang="ko-KR" altLang="en-US" sz="1100" dirty="0"/>
              <a:t>또는 안건 항목이 지속되도록 예정된 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이다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첨부 파일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회의에 문서를 첨부할 수 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참석자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회의에 참석자로 추가된 사람들이 나열됩니다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회의 작성자는 참석자를 추가하고 제거할 수 있습니다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결정 항목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시스템의 모든 결정 또는 귀하가 소유한 결정만 나열된다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목록의 결정에 대해 관련 요구 사항에 대한 속성 및 세부 정보를 보도록 선택할 수 있습니다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ko-KR" altLang="en-US" sz="1100" dirty="0"/>
              <a:t>특정 개체와 관련된 결정을 나열할 수도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</a:t>
            </a:r>
            <a:r>
              <a:rPr lang="en-US" altLang="ko-KR" sz="2400" b="1" dirty="0" smtClean="0"/>
              <a:t> Page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140" y="1756663"/>
            <a:ext cx="940638" cy="694437"/>
          </a:xfrm>
          <a:prstGeom prst="roundRect">
            <a:avLst>
              <a:gd name="adj" fmla="val 39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529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및 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란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주제에는 </a:t>
            </a:r>
            <a:r>
              <a:rPr lang="en-US" altLang="ko-KR" sz="1100" b="1" dirty="0" smtClean="0"/>
              <a:t>01- </a:t>
            </a:r>
            <a:r>
              <a:rPr lang="ko-KR" altLang="en-US" sz="1100" b="1" dirty="0" smtClean="0"/>
              <a:t>같은 앞에 숫자를 붙이는 형식으로 주제 지정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772" y="176792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10558" y="160387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34483" y="1594247"/>
            <a:ext cx="202906" cy="1640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3773" y="140332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21" y="2000412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5338" y="2913722"/>
            <a:ext cx="2433872" cy="94834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46718" y="276898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5104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항목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주제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47" y="158151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0933" y="141746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28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16" y="2266760"/>
            <a:ext cx="5119200" cy="410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1977999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14069" y="177814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5716" y="2642463"/>
            <a:ext cx="1624838" cy="16741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916578" y="247264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3333" y="3803094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73422" y="366434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5932" y="6172248"/>
            <a:ext cx="392845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37841" y="603304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99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11600" cy="334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책임자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책임자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(3/4)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2189666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14069" y="198981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0" y="2405157"/>
            <a:ext cx="4969320" cy="398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4807" y="3454030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88235" y="337487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08133" y="6217501"/>
            <a:ext cx="364702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30077" y="604443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893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020948" cy="3608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확인</a:t>
            </a:r>
            <a:endParaRPr lang="en-US" altLang="ko-KR" sz="11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8" t="1658" r="1"/>
          <a:stretch/>
        </p:blipFill>
        <p:spPr>
          <a:xfrm>
            <a:off x="192505" y="4677878"/>
            <a:ext cx="7376695" cy="1586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(4/4)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77855" y="4240943"/>
            <a:ext cx="321287" cy="18712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660906" y="406073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9479" y="6011332"/>
            <a:ext cx="1240675" cy="16086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79244" y="588042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31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86200"/>
            <a:ext cx="6591601" cy="25557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91601" cy="29478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조회 화면의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 활성화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클릭하여 수정모드로 변경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테이블이 수정 모드로 변경되어 표시됨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변경할 항목의 데이터를 수정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 내용을 저장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 시 변경 내용이 초기화되어 변경 전 데이터가 표시됨 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테이블을 조회모드로 변경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테이블에서 데이터 수정하기 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976" y="4703804"/>
            <a:ext cx="6579305" cy="1738171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7139" y="4395642"/>
            <a:ext cx="209248" cy="1918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9052" y="447308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140590" y="496241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055" y="5185443"/>
            <a:ext cx="1874535" cy="1750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01022" y="1944314"/>
            <a:ext cx="238541" cy="1914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158" y="4132037"/>
            <a:ext cx="208012" cy="2393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554618" y="395222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102758" y="417670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13341" y="178669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2919" cy="3428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의제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삭제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1748" y="1991507"/>
            <a:ext cx="1123952" cy="18654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225295" y="183628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3" y="1587500"/>
            <a:ext cx="164928" cy="1672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19337" y="14011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29" y="1836286"/>
            <a:ext cx="2509044" cy="1054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2626254"/>
            <a:ext cx="412750" cy="261032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72450" y="245476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73" y="3036974"/>
            <a:ext cx="6278841" cy="3290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2" y="3046089"/>
            <a:ext cx="6278841" cy="328104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05592" y="29578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353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3676" cy="30015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란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 란에는 자동 이름을 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(1/3)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3401" y="1769532"/>
            <a:ext cx="432833" cy="1270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6424" y="161119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2" y="1480730"/>
            <a:ext cx="178846" cy="15433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15741" y="12960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2" y="1833032"/>
            <a:ext cx="5615586" cy="40124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3" y="2959949"/>
            <a:ext cx="5615586" cy="166980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62597" y="282903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5717" y="5628189"/>
            <a:ext cx="364066" cy="19899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2262" y="544360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4969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1" y="834596"/>
            <a:ext cx="5283994" cy="3096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(2/3)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35" y="1873009"/>
            <a:ext cx="357429" cy="11123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0766" y="166680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0968" y="2087033"/>
            <a:ext cx="387432" cy="11853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327321" y="189066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59" y="2634537"/>
            <a:ext cx="5018406" cy="34360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7029" y="5860655"/>
            <a:ext cx="339725" cy="19690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6856" y="567135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06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업로드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4535" y="1891775"/>
            <a:ext cx="1179098" cy="13371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57683" y="170226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(3/3)</a:t>
            </a:r>
            <a:endParaRPr lang="ko-KR" altLang="en-US" sz="2400" b="1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3504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85401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첨부 파일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삭제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6933" y="2094975"/>
            <a:ext cx="1600200" cy="229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56223" y="194771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삭제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6899" y="1554311"/>
            <a:ext cx="218102" cy="2121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810830" y="139854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2" y="2714298"/>
            <a:ext cx="6366595" cy="3336149"/>
          </a:xfrm>
          <a:prstGeom prst="rect">
            <a:avLst/>
          </a:prstGeom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8331" y="2736047"/>
            <a:ext cx="6366595" cy="3314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45926" y="258338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74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콘텐츠 추가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ko-KR" altLang="en-US" sz="1100" b="1" dirty="0" err="1" smtClean="0"/>
              <a:t>콘첸츠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750" y="1510366"/>
            <a:ext cx="134600" cy="1258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63050" y="131145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4" idx="2"/>
          </p:cNvCxnSpPr>
          <p:nvPr/>
        </p:nvCxnSpPr>
        <p:spPr>
          <a:xfrm rot="16200000" flipH="1">
            <a:off x="519454" y="2579778"/>
            <a:ext cx="2096823" cy="2096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1" y="2048017"/>
            <a:ext cx="5062827" cy="40752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17497" y="5930100"/>
            <a:ext cx="372423" cy="1836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91491" y="57477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170" y="4616961"/>
            <a:ext cx="2380963" cy="36720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23729" y="450493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1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39967" cy="304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066" y="1891204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07086" y="17008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093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885" cy="3024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 </a:t>
            </a:r>
            <a:r>
              <a:rPr lang="ko-KR" altLang="en-US" sz="2400" b="1" dirty="0"/>
              <a:t>파일 및 </a:t>
            </a:r>
            <a:r>
              <a:rPr lang="ko-KR" altLang="en-US" sz="2400" b="1" dirty="0" err="1"/>
              <a:t>북마크</a:t>
            </a:r>
            <a:r>
              <a:rPr lang="ko-KR" altLang="en-US" sz="2400" b="1" dirty="0"/>
              <a:t> 루트 콘텐츠 삭제</a:t>
            </a: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937" y="2025958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21118" y="189504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606" y="1491727"/>
            <a:ext cx="191194" cy="186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32203" y="132297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5" y="2517448"/>
            <a:ext cx="6042313" cy="2810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12" idx="2"/>
          </p:cNvCxnSpPr>
          <p:nvPr/>
        </p:nvCxnSpPr>
        <p:spPr>
          <a:xfrm>
            <a:off x="2860466" y="2165684"/>
            <a:ext cx="0" cy="13090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789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6515" cy="3022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추가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검색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참석자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401" y="1936454"/>
            <a:ext cx="428484" cy="13009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9299" y="173968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4384" y="1494367"/>
            <a:ext cx="158750" cy="152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83759" y="12827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9" y="1996776"/>
            <a:ext cx="5302292" cy="4267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3767" y="2391833"/>
            <a:ext cx="1663700" cy="157311"/>
          </a:xfrm>
          <a:prstGeom prst="roundRect">
            <a:avLst>
              <a:gd name="adj" fmla="val 178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20038" y="220866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9700" y="3158067"/>
            <a:ext cx="2498156" cy="38403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44707" y="300134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349" y="6064249"/>
            <a:ext cx="400051" cy="18254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60997" y="589370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8730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32" cy="30154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확인 및 삭제할 참석자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4909" y="2016654"/>
            <a:ext cx="4578774" cy="13917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53142" y="183290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1954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62630" y="128580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9" y="2459266"/>
            <a:ext cx="7795419" cy="36262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3471333" y="2155825"/>
            <a:ext cx="2963" cy="1544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42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계층 구조로 데이터를 표시하는 화면에서 전체 데이터를 펼쳐보기 위해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 펼치기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선택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전체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트리구조에서</a:t>
            </a:r>
            <a:r>
              <a:rPr lang="ko-KR" altLang="en-US" sz="2400" b="1" dirty="0" smtClean="0"/>
              <a:t> 데이터 확장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47630" cy="2233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4186" b="40653"/>
          <a:stretch/>
        </p:blipFill>
        <p:spPr>
          <a:xfrm>
            <a:off x="199679" y="3143272"/>
            <a:ext cx="6048721" cy="32762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3177" y="1088001"/>
            <a:ext cx="262395" cy="2408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1864659"/>
            <a:ext cx="2606274" cy="1205955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780" y="4157133"/>
            <a:ext cx="4265641" cy="2255338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4" idx="2"/>
            <a:endCxn id="15" idx="0"/>
          </p:cNvCxnSpPr>
          <p:nvPr/>
        </p:nvCxnSpPr>
        <p:spPr>
          <a:xfrm>
            <a:off x="1502816" y="3070614"/>
            <a:ext cx="922785" cy="1086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4311822" y="39821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46797" y="8473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96" cy="3015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이름란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자동 이름 체크해도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529" y="2067905"/>
            <a:ext cx="407021" cy="1545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9184" y="18833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6006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66658" y="127271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9" y="1980670"/>
            <a:ext cx="5605286" cy="3985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2940" y="3344333"/>
            <a:ext cx="2459900" cy="21484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34001" y="316375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5068" y="5734208"/>
            <a:ext cx="369357" cy="206058"/>
          </a:xfrm>
          <a:prstGeom prst="roundRect">
            <a:avLst>
              <a:gd name="adj" fmla="val 1482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66889" y="554119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212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64200"/>
            <a:ext cx="6509298" cy="15640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1"/>
            <a:ext cx="6517545" cy="33643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**      </a:t>
            </a:r>
            <a:r>
              <a:rPr lang="ko-KR" altLang="en-US" sz="1100" b="1" dirty="0" smtClean="0"/>
              <a:t>아이콘은 제거하더라도 데이터베이스 에서는 삭제되지 않는다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/>
              <a:t>**      </a:t>
            </a:r>
            <a:r>
              <a:rPr lang="ko-KR" altLang="en-US" sz="1100" b="1" dirty="0" smtClean="0"/>
              <a:t>아이콘은 업무 개체만 </a:t>
            </a:r>
            <a:r>
              <a:rPr lang="en-US" altLang="ko-KR" sz="1100" b="1" dirty="0" err="1" smtClean="0"/>
              <a:t>DesignSync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서버에서 삭제되며 파일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폴더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모듈은 삭제되지 않는다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생성 확인 및 삭제할 결정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4685" y="2012194"/>
            <a:ext cx="1011287" cy="12929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074" y="1574800"/>
            <a:ext cx="190727" cy="18097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15095" y="134946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43" y="836712"/>
            <a:ext cx="212991" cy="2129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43" y="1211374"/>
            <a:ext cx="215107" cy="200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95" y="1952942"/>
            <a:ext cx="2926572" cy="1833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141410" y="184630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62450" y="3425825"/>
            <a:ext cx="463551" cy="292100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82000" y="328182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64200"/>
            <a:ext cx="6517545" cy="155147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28648" y="430980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529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58418" cy="3340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회의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제거된 회의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제거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4536" y="2050031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67176" y="18340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07733" y="133710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550" y="1582047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22395"/>
            <a:ext cx="6558418" cy="137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2395"/>
            <a:ext cx="6558418" cy="1375403"/>
          </a:xfrm>
          <a:prstGeom prst="roundRect">
            <a:avLst>
              <a:gd name="adj" fmla="val 4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2350" y="427839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9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0256" cy="33288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프로그램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9" y="1684443"/>
            <a:ext cx="690007" cy="107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21477" y="145544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79" y="1566528"/>
            <a:ext cx="154751" cy="1360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64204" y="135781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47" y="1518173"/>
            <a:ext cx="2564591" cy="12223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1575" y="2446338"/>
            <a:ext cx="412750" cy="269874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80325" y="227800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57" y="2806297"/>
            <a:ext cx="6568956" cy="34846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1457" y="2806297"/>
            <a:ext cx="6568956" cy="3484626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589050" y="26622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004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2614190" cy="5162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>
                <a:sym typeface="Wingdings" panose="05000000000000000000" pitchFamily="2" charset="2"/>
              </a:rPr>
              <a:t>* IP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Classification Editor</a:t>
            </a:r>
            <a:r>
              <a:rPr lang="ko-KR" altLang="en-US" sz="1100" b="1" dirty="0">
                <a:sym typeface="Wingdings" panose="05000000000000000000" pitchFamily="2" charset="2"/>
              </a:rPr>
              <a:t>는 공동 작업 환경에서 라이브러리와 클래스를 관리하는 효율적인 방법을 제공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“Classification 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화면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</a:t>
            </a:r>
            <a:r>
              <a:rPr lang="en-US" altLang="ko-KR" sz="2400" b="1" dirty="0" smtClean="0"/>
              <a:t>Widget </a:t>
            </a:r>
            <a:r>
              <a:rPr lang="ko-KR" altLang="en-US" sz="2400" b="1" dirty="0" smtClean="0"/>
              <a:t>선택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456871" y="819517"/>
            <a:ext cx="452467" cy="4274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5587" y="67407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4433" y="1415205"/>
            <a:ext cx="240229" cy="2134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35619" y="156605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972" y="2845227"/>
            <a:ext cx="1300070" cy="4990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031" y="1733002"/>
            <a:ext cx="740809" cy="24210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6678" y="272774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5387" y="1108402"/>
            <a:ext cx="171451" cy="13968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367672" y="120338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30683" y="86287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66" y="2929246"/>
            <a:ext cx="6453982" cy="3085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1167" y="2929246"/>
            <a:ext cx="6453982" cy="308591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13871" y="277610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" y="5203229"/>
            <a:ext cx="6588042" cy="9605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839989"/>
            <a:ext cx="6588041" cy="3174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제목 지정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엔터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바뀌었다는 팝업 및 이름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생성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3738" y="1122362"/>
            <a:ext cx="126118" cy="11902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529867" y="94185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9118" y="5199950"/>
            <a:ext cx="1234321" cy="9638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9644" y="539207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8" y="4087236"/>
            <a:ext cx="6588041" cy="9609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784" y="4424349"/>
            <a:ext cx="1260508" cy="28240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38292" y="426935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5397" y="5588000"/>
            <a:ext cx="687253" cy="18415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89565" y="508879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9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3145" cy="8148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팝업 및 라이브러리 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삭제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5165" y="864083"/>
            <a:ext cx="128693" cy="155534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504583" y="65732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9932" y="1243372"/>
            <a:ext cx="6542893" cy="213282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5932" y="106137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077" y="1092376"/>
            <a:ext cx="1389748" cy="1185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15979" y="2032863"/>
            <a:ext cx="456984" cy="227644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562866" y="185970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2460236"/>
            <a:ext cx="6533146" cy="25776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1712" y="2460236"/>
            <a:ext cx="6531113" cy="2577618"/>
          </a:xfrm>
          <a:prstGeom prst="roundRect">
            <a:avLst>
              <a:gd name="adj" fmla="val 85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8758" y="232970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02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할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할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찾아보기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</a:t>
            </a:r>
            <a:r>
              <a:rPr lang="ko-KR" altLang="en-US" sz="2400" b="1" dirty="0" smtClean="0"/>
              <a:t>내보내기 및 불러오기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39075" y="1436731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58493" y="117570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1328" y="1729169"/>
            <a:ext cx="5251497" cy="156639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78419" y="147834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544" y="1866118"/>
            <a:ext cx="2318410" cy="6948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6578" y="1846025"/>
            <a:ext cx="2314375" cy="7213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80191" y="171207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1" y="2671546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78280" y="3536633"/>
            <a:ext cx="5251497" cy="156639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85662" y="330941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9059" y="3253339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068477" y="299231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1" y="4006766"/>
            <a:ext cx="2695448" cy="8644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3432" y="4282347"/>
            <a:ext cx="490728" cy="19666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31" y="3716983"/>
            <a:ext cx="3918920" cy="2594916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2673949" y="409267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1439" y="6155802"/>
            <a:ext cx="435273" cy="11963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3800" y="4521200"/>
            <a:ext cx="1423680" cy="102958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68559" y="595639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20332" y="428299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8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검증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및 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성공 팝업 및 추가된 라이브러리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</a:t>
            </a:r>
            <a:r>
              <a:rPr lang="ko-KR" altLang="en-US" sz="2400" b="1" dirty="0" smtClean="0"/>
              <a:t>내보내기 및 불러오기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8" y="2164260"/>
            <a:ext cx="2738909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70517" y="2745316"/>
            <a:ext cx="389466" cy="2074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54647" y="255454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28" y="2164259"/>
            <a:ext cx="2639698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2299" y="2743199"/>
            <a:ext cx="728133" cy="2032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22782" y="254839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3273585"/>
            <a:ext cx="6550978" cy="11860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3349" y="3805482"/>
            <a:ext cx="1065531" cy="30058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24880" y="364495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Compass</a:t>
            </a:r>
            <a:r>
              <a:rPr lang="ko-KR" altLang="en-US" sz="1100" b="1" dirty="0"/>
              <a:t>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눌러 화면 크게 하기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Document Management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87928" cy="2706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871863"/>
            <a:ext cx="6587928" cy="2102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타원 3"/>
          <p:cNvSpPr/>
          <p:nvPr/>
        </p:nvSpPr>
        <p:spPr>
          <a:xfrm>
            <a:off x="354954" y="1114321"/>
            <a:ext cx="332509" cy="34082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23702" y="12110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99680" y="970320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54005" y="142376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1333" y="1546776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2864" y="3098117"/>
            <a:ext cx="403127" cy="4451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297" y="1307418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870" y="1524763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152" y="1755317"/>
            <a:ext cx="1085662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5081" y="2954116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71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6532813" cy="4022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특정 레벨까지만 펼치는 경우 </a:t>
            </a:r>
            <a:r>
              <a:rPr lang="en-US" altLang="ko-KR" sz="1100" b="1" dirty="0" smtClean="0"/>
              <a:t> [n</a:t>
            </a:r>
            <a:r>
              <a:rPr lang="ko-KR" altLang="en-US" sz="1100" b="1" dirty="0" smtClean="0"/>
              <a:t>개 레벨 펼치기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아이콘을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펼치는 레벨을 선택하고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선택한 레벨까지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/>
              <a:t>트리구조에서</a:t>
            </a:r>
            <a:r>
              <a:rPr lang="ko-KR" altLang="en-US" sz="2400" b="1" dirty="0"/>
              <a:t> 데이터 확장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4" y="2039450"/>
            <a:ext cx="1809750" cy="619125"/>
          </a:xfrm>
          <a:prstGeom prst="rect">
            <a:avLst/>
          </a:prstGeom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4692" y="1080568"/>
            <a:ext cx="317499" cy="2820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887357" y="86731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08565" y="2039450"/>
            <a:ext cx="1822259" cy="6191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594165" y="1777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1860156"/>
            <a:ext cx="2572956" cy="2998655"/>
          </a:xfrm>
          <a:prstGeom prst="roundRect">
            <a:avLst>
              <a:gd name="adj" fmla="val 37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7970" y="1701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1" idx="2"/>
            <a:endCxn id="14" idx="0"/>
          </p:cNvCxnSpPr>
          <p:nvPr/>
        </p:nvCxnSpPr>
        <p:spPr>
          <a:xfrm>
            <a:off x="5293442" y="1362635"/>
            <a:ext cx="226253" cy="676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1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새 문서 만들기</a:t>
            </a:r>
            <a:r>
              <a:rPr lang="en-US" altLang="ko-KR" sz="2400" b="1" dirty="0" smtClean="0"/>
              <a:t> (1/2)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438808"/>
            <a:ext cx="4357252" cy="1572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2179" y="286870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895173"/>
            <a:ext cx="125319" cy="1897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36728" y="1685476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33" y="3438807"/>
            <a:ext cx="3933651" cy="1572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7661" y="4729077"/>
            <a:ext cx="506435" cy="180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67125" y="361239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30061" y="457525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17211"/>
            <a:ext cx="4142536" cy="51231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36" idx="1"/>
          </p:cNvCxnSpPr>
          <p:nvPr/>
        </p:nvCxnSpPr>
        <p:spPr>
          <a:xfrm flipV="1">
            <a:off x="3054096" y="4224860"/>
            <a:ext cx="1578737" cy="5945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525561" y="329890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961888" y="76374"/>
            <a:ext cx="387201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39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87929" cy="3645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업로드 클릭</a:t>
            </a:r>
            <a:r>
              <a:rPr lang="en-US" altLang="ko-KR" sz="1200" b="1" dirty="0" smtClean="0">
                <a:sym typeface="Wingdings" panose="05000000000000000000" pitchFamily="2" charset="2"/>
              </a:rPr>
              <a:t/>
            </a:r>
            <a:br>
              <a:rPr lang="en-US" altLang="ko-KR" sz="1200" b="1" dirty="0" smtClean="0">
                <a:sym typeface="Wingdings" panose="05000000000000000000" pitchFamily="2" charset="2"/>
              </a:rPr>
            </a:br>
            <a:r>
              <a:rPr lang="ko-KR" altLang="en-US" sz="1200" dirty="0">
                <a:sym typeface="Wingdings" panose="05000000000000000000" pitchFamily="2" charset="2"/>
              </a:rPr>
              <a:t>탐색기에서 업로드할 파일을 선택하여 업로드 가능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200" b="1" dirty="0" smtClean="0">
                <a:sym typeface="Wingdings" panose="05000000000000000000" pitchFamily="2" charset="2"/>
              </a:rPr>
              <a:t>Drag &amp; Drop</a:t>
            </a:r>
            <a:br>
              <a:rPr lang="en-US" altLang="ko-KR" sz="1200" b="1" dirty="0" smtClean="0">
                <a:sym typeface="Wingdings" panose="05000000000000000000" pitchFamily="2" charset="2"/>
              </a:rPr>
            </a:br>
            <a:r>
              <a:rPr lang="ko-KR" altLang="en-US" sz="1200" dirty="0"/>
              <a:t>또는 열려 있는 탐색기에서 업로드할 파일을 </a:t>
            </a:r>
            <a:r>
              <a:rPr lang="en-US" altLang="ko-KR" sz="1200" dirty="0"/>
              <a:t>Document Management </a:t>
            </a:r>
            <a:r>
              <a:rPr lang="ko-KR" altLang="en-US" sz="1200" dirty="0"/>
              <a:t>영역으로 </a:t>
            </a:r>
            <a:r>
              <a:rPr lang="en-US" altLang="ko-KR" sz="1200" dirty="0"/>
              <a:t>Drag &amp; Drop</a:t>
            </a:r>
            <a:r>
              <a:rPr lang="ko-KR" altLang="en-US" sz="1200" dirty="0"/>
              <a:t>하여 업로드 </a:t>
            </a:r>
            <a:r>
              <a:rPr lang="ko-KR" altLang="en-US" sz="1200" dirty="0" smtClean="0"/>
              <a:t>가능</a:t>
            </a:r>
            <a:endParaRPr lang="en-US" altLang="ko-KR" sz="12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531" y="2014720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3368" y="181918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1888" y="1330879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14457" y="104287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39" b="1813"/>
          <a:stretch/>
        </p:blipFill>
        <p:spPr>
          <a:xfrm>
            <a:off x="1563789" y="1883115"/>
            <a:ext cx="3867748" cy="197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3789" y="1883114"/>
            <a:ext cx="3867748" cy="1975653"/>
          </a:xfrm>
          <a:prstGeom prst="roundRect">
            <a:avLst>
              <a:gd name="adj" fmla="val 3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58113" y="172082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2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438807"/>
            <a:ext cx="4387533" cy="15687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생성은 생성이 되지만 창이 사라지지 않고 계속해서 만들 수 있음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다른 항목 생성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3712" y="287333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903796"/>
            <a:ext cx="125319" cy="1724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46328" y="172790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44911" y="4700016"/>
            <a:ext cx="791822" cy="2140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58658" y="360393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027988" y="455100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11" idx="1"/>
          </p:cNvCxnSpPr>
          <p:nvPr/>
        </p:nvCxnSpPr>
        <p:spPr>
          <a:xfrm flipV="1">
            <a:off x="3936733" y="4317464"/>
            <a:ext cx="833907" cy="48956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40498"/>
            <a:ext cx="4108714" cy="4405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40" y="3404560"/>
            <a:ext cx="4764039" cy="18258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4615501" y="322605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60653" y="3412081"/>
            <a:ext cx="4774026" cy="380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9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047" cy="173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버튼이 활성화가 </a:t>
            </a:r>
            <a:r>
              <a:rPr lang="ko-KR" altLang="en-US" sz="1100" b="1" dirty="0">
                <a:sym typeface="Wingdings" panose="05000000000000000000" pitchFamily="2" charset="2"/>
              </a:rPr>
              <a:t>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삭제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1933" y="999670"/>
            <a:ext cx="130617" cy="1401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43187" y="81068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981" y="1973478"/>
            <a:ext cx="5611746" cy="600389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62029" y="18334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85" y="1705289"/>
            <a:ext cx="4047332" cy="30998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282" y="2255385"/>
            <a:ext cx="2091662" cy="149488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16530" y="204800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05986" y="4514722"/>
            <a:ext cx="452982" cy="259216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18914" y="434341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759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추가를 한번 더 클릭하면 삭제가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즐겨찾기에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및 제거가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즐겨찾기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068" t="1262"/>
          <a:stretch/>
        </p:blipFill>
        <p:spPr>
          <a:xfrm>
            <a:off x="199680" y="2834640"/>
            <a:ext cx="2973288" cy="5157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81" t="3529" r="1987" b="4259"/>
          <a:stretch/>
        </p:blipFill>
        <p:spPr>
          <a:xfrm>
            <a:off x="193843" y="5012996"/>
            <a:ext cx="2845930" cy="495239"/>
          </a:xfrm>
          <a:prstGeom prst="rect">
            <a:avLst/>
          </a:prstGeom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0727" y="1153554"/>
            <a:ext cx="107786" cy="17799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67204" y="93984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96074" y="13358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843" y="2819272"/>
            <a:ext cx="2975926" cy="5311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5680" y="265039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6" y="4994901"/>
            <a:ext cx="3536811" cy="7126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51" y="4992496"/>
            <a:ext cx="2857637" cy="5157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5302" y="4781012"/>
            <a:ext cx="276553" cy="28724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3" idx="3"/>
            <a:endCxn id="42" idx="1"/>
          </p:cNvCxnSpPr>
          <p:nvPr/>
        </p:nvCxnSpPr>
        <p:spPr>
          <a:xfrm>
            <a:off x="3039288" y="5250366"/>
            <a:ext cx="236408" cy="100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7257" y="5502495"/>
            <a:ext cx="3249112" cy="2055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42" y="3414804"/>
            <a:ext cx="4798782" cy="13087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2" name="직선 화살표 연결선 21"/>
          <p:cNvCxnSpPr>
            <a:stCxn id="11" idx="2"/>
          </p:cNvCxnSpPr>
          <p:nvPr/>
        </p:nvCxnSpPr>
        <p:spPr>
          <a:xfrm>
            <a:off x="1686324" y="3350379"/>
            <a:ext cx="5316" cy="770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351" y="4120980"/>
            <a:ext cx="4462273" cy="5855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3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미리보기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873428"/>
            <a:ext cx="4381500" cy="1543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24" idx="2"/>
            <a:endCxn id="2" idx="0"/>
          </p:cNvCxnSpPr>
          <p:nvPr/>
        </p:nvCxnSpPr>
        <p:spPr>
          <a:xfrm flipH="1">
            <a:off x="2390430" y="1322704"/>
            <a:ext cx="1853910" cy="1550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13744" y="1371771"/>
            <a:ext cx="252660" cy="25266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72654" y="1132591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118010" y="926905"/>
            <a:ext cx="252660" cy="25266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23691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5371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1231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다운로드가 되며 아이콘들이 변경됨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기능</a:t>
            </a:r>
            <a:endParaRPr lang="en-US" altLang="ko-KR" sz="2400" b="1" dirty="0" smtClean="0"/>
          </a:p>
        </p:txBody>
      </p:sp>
      <p:cxnSp>
        <p:nvCxnSpPr>
          <p:cNvPr id="6" name="직선 화살표 연결선 5"/>
          <p:cNvCxnSpPr>
            <a:stCxn id="48" idx="1"/>
            <a:endCxn id="16" idx="0"/>
          </p:cNvCxnSpPr>
          <p:nvPr/>
        </p:nvCxnSpPr>
        <p:spPr>
          <a:xfrm flipH="1">
            <a:off x="1531096" y="1255080"/>
            <a:ext cx="4104598" cy="6102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8326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30" y="4195043"/>
            <a:ext cx="2936854" cy="173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52536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직선 화살표 연결선 28"/>
          <p:cNvCxnSpPr>
            <a:stCxn id="23" idx="3"/>
            <a:endCxn id="28" idx="1"/>
          </p:cNvCxnSpPr>
          <p:nvPr/>
        </p:nvCxnSpPr>
        <p:spPr>
          <a:xfrm>
            <a:off x="2057151" y="5007443"/>
            <a:ext cx="1264788" cy="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35694" y="1160023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560413" y="97095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0109" y="172685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8771" y="278650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88281" y="3322429"/>
            <a:ext cx="209911" cy="230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74902" y="312612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8771" y="405652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91028" y="409419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1949" y="4912533"/>
            <a:ext cx="465202" cy="1898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0926" y="5740640"/>
            <a:ext cx="703785" cy="1777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19172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0852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3807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48017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123"/>
            <a:ext cx="6473496" cy="14058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항목 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Add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라이브러리 추가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1798" y="867415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93426" y="66525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2"/>
            <a:endCxn id="23" idx="0"/>
          </p:cNvCxnSpPr>
          <p:nvPr/>
        </p:nvCxnSpPr>
        <p:spPr>
          <a:xfrm flipH="1">
            <a:off x="1952955" y="1057528"/>
            <a:ext cx="2300529" cy="136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" y="2426482"/>
            <a:ext cx="3494582" cy="39627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186" y="3931919"/>
            <a:ext cx="3155102" cy="3200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75618" y="376048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9766" y="5938611"/>
            <a:ext cx="606829" cy="3269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201048" y="585178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536" y="1252706"/>
            <a:ext cx="166080" cy="1762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42" y="105509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2" y="2469966"/>
            <a:ext cx="4916280" cy="2815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078" y="3790454"/>
            <a:ext cx="1887391" cy="77943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3832" y="358959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1295" y="4296787"/>
            <a:ext cx="564261" cy="2639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11745" y="411284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815"/>
            <a:ext cx="6539448" cy="997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 확인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1606" y="1384105"/>
            <a:ext cx="1542346" cy="3902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16424" y="126579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1"/>
            <a:endCxn id="17" idx="0"/>
          </p:cNvCxnSpPr>
          <p:nvPr/>
        </p:nvCxnSpPr>
        <p:spPr>
          <a:xfrm flipH="1">
            <a:off x="2651972" y="1579250"/>
            <a:ext cx="2279634" cy="890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6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" y="1884524"/>
            <a:ext cx="6534464" cy="1712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0" y="861378"/>
            <a:ext cx="6526053" cy="858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035" y="3312134"/>
            <a:ext cx="1125709" cy="173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369750" y="3094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1985" y="3139775"/>
            <a:ext cx="1159940" cy="22013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83584" y="29422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변경하고자 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아이콘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Private”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Frozen”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성숙도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성숙도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956172" y="867638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79320" y="5963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5846" y="1230326"/>
            <a:ext cx="134793" cy="1462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7033" y="102215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09" y="3732996"/>
            <a:ext cx="6505937" cy="9977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249" y="4162124"/>
            <a:ext cx="479314" cy="5686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7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295"/>
            <a:ext cx="6525153" cy="3946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en-US" altLang="ko-KR" sz="1100" b="1" dirty="0" err="1" smtClean="0">
                <a:latin typeface="+mn-ea"/>
              </a:rPr>
              <a:t>Shoutcut</a:t>
            </a:r>
            <a:r>
              <a:rPr lang="en-US" altLang="ko-KR" sz="1100" b="1" dirty="0" smtClean="0">
                <a:latin typeface="+mn-ea"/>
              </a:rPr>
              <a:t>) </a:t>
            </a:r>
            <a:r>
              <a:rPr lang="ko-KR" altLang="en-US" sz="1100" b="1" dirty="0" smtClean="0">
                <a:latin typeface="+mn-ea"/>
              </a:rPr>
              <a:t>아이콘을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아이콘 바로 밑에  </a:t>
            </a: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화면이 슬라이드 되어 표시됨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최근 조회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로그인 이후 조회한 정보가 표시됨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> 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시스템에서 미리 정의한 클립보드 컬렉션에 저장된 정보가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오른쪽 끝의 마이너스 아이콘을 선택하여 클립보드에서 제거 가능 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사용자가 정의한 컬렉션 리스트가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컬렉션 선택 시 컬렉션에 저장된 정보 목록이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 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바로가기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클릭보드와 컬렉션 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97341" y="1070473"/>
            <a:ext cx="207525" cy="1795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35522" y="98824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1469951"/>
            <a:ext cx="1324897" cy="1129814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</p:cNvCxnSpPr>
          <p:nvPr/>
        </p:nvCxnSpPr>
        <p:spPr>
          <a:xfrm flipH="1">
            <a:off x="3630909" y="2599765"/>
            <a:ext cx="2102704" cy="37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72811" y="1260997"/>
            <a:ext cx="1732056" cy="3588837"/>
          </a:xfrm>
          <a:prstGeom prst="roundRect">
            <a:avLst>
              <a:gd name="adj" fmla="val 1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87456" y="5136708"/>
            <a:ext cx="28490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일시적으로 반복 작업이 필요한  데이터의 쉬운 접근을 제공할 목적으로 사용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: Platform</a:t>
            </a:r>
            <a:r>
              <a:rPr lang="ko-KR" altLang="en-US" sz="1100" b="1" dirty="0" smtClean="0">
                <a:latin typeface="+mn-ea"/>
              </a:rPr>
              <a:t>에서 미리 정의한 컬렉션의 명칭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smtClean="0">
                <a:latin typeface="+mn-ea"/>
              </a:rPr>
              <a:t>사용자가 데이터 종류 및 </a:t>
            </a:r>
            <a:r>
              <a:rPr lang="ko-KR" altLang="en-US" sz="1100" b="1" dirty="0" err="1" smtClean="0">
                <a:latin typeface="+mn-ea"/>
              </a:rPr>
              <a:t>목적별로</a:t>
            </a:r>
            <a:r>
              <a:rPr lang="ko-KR" altLang="en-US" sz="1100" b="1" dirty="0" smtClean="0">
                <a:latin typeface="+mn-ea"/>
              </a:rPr>
              <a:t> 데이터 </a:t>
            </a:r>
            <a:r>
              <a:rPr lang="ko-KR" altLang="en-US" sz="1100" b="1" dirty="0" err="1" smtClean="0">
                <a:latin typeface="+mn-ea"/>
              </a:rPr>
              <a:t>그룹명을</a:t>
            </a:r>
            <a:r>
              <a:rPr lang="ko-KR" altLang="en-US" sz="1100" b="1" dirty="0" smtClean="0">
                <a:latin typeface="+mn-ea"/>
              </a:rPr>
              <a:t> 지정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28810" y="105557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23291" y="132681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2660328"/>
            <a:ext cx="1324897" cy="889696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3610586"/>
            <a:ext cx="1324897" cy="961413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23291" y="257882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23291" y="354023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446134"/>
            <a:ext cx="6599581" cy="680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" y="855857"/>
            <a:ext cx="6573710" cy="210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3167" y="2595033"/>
            <a:ext cx="455084" cy="2455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62966" y="2396695"/>
            <a:ext cx="293789" cy="29378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먼저 성숙도가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Private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 경우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In Work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변경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해야함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새로 만들고자 하는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새 </a:t>
            </a:r>
            <a:r>
              <a:rPr lang="ko-KR" altLang="en-US" sz="2400" b="1" dirty="0" err="1" smtClean="0"/>
              <a:t>리비전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54337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86802" y="621998"/>
            <a:ext cx="293789" cy="29378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22721" y="1255655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4272" y="1020500"/>
            <a:ext cx="293789" cy="29378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9726" y="3446135"/>
            <a:ext cx="479314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18" idx="2"/>
            <a:endCxn id="25" idx="0"/>
          </p:cNvCxnSpPr>
          <p:nvPr/>
        </p:nvCxnSpPr>
        <p:spPr>
          <a:xfrm flipH="1">
            <a:off x="3679383" y="2840567"/>
            <a:ext cx="1141326" cy="6055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8045" y="3446135"/>
            <a:ext cx="541815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" y="2083575"/>
            <a:ext cx="6509838" cy="1414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26901" cy="1058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8013" y="280116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확인하려는 문서 체크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선택된 문서의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tree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를 확인 할 수 있음</a:t>
            </a:r>
            <a:endParaRPr lang="en-US" altLang="ko-KR" sz="12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리비전</a:t>
            </a:r>
            <a:r>
              <a:rPr lang="ko-KR" altLang="en-US" sz="2400" b="1" dirty="0" smtClean="0"/>
              <a:t> 버전 확인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06001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06336" y="64318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6744" y="174158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1189" y="152760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770227"/>
            <a:ext cx="6526901" cy="1369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663" y="447121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8450" y="26457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3967" y="433492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6901" cy="21107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하려는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원본 파일과 구분을 위해 접두사 추가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접두사가 추가된 파일이 생성이 되는 것을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복제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345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91576" y="62286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7064" y="122342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1509" y="10094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054585" y="2624666"/>
            <a:ext cx="416748" cy="237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53197" y="247219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22989"/>
            <a:ext cx="6526901" cy="17190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761063" y="3851371"/>
            <a:ext cx="3966636" cy="174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9" idx="0"/>
          </p:cNvCxnSpPr>
          <p:nvPr/>
        </p:nvCxnSpPr>
        <p:spPr>
          <a:xfrm flipH="1">
            <a:off x="2383369" y="2861971"/>
            <a:ext cx="879590" cy="997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617062" y="368644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59000" y="1674655"/>
            <a:ext cx="904052" cy="1372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910584" y="150661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181493"/>
            <a:ext cx="6454042" cy="3238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54040" cy="11460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2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Compare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접두사를 추가하여 생성이 되는 것을 확인할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비교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37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83576" y="62286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79" y="1706020"/>
            <a:ext cx="124363" cy="2767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5949" y="14920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000352" y="5257798"/>
            <a:ext cx="336439" cy="162282"/>
          </a:xfrm>
          <a:prstGeom prst="roundRect">
            <a:avLst>
              <a:gd name="adj" fmla="val 226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42021" y="51137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3426700" y="1019460"/>
            <a:ext cx="2509066" cy="1162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7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" y="3001441"/>
            <a:ext cx="6493547" cy="1128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860988"/>
            <a:ext cx="6491940" cy="1967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구조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속성으로 문서 비교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탭 표시 또는 숨기기 아이콘을 클릭해 원하는 타입으로 확인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비교하는 파일을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체크시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바로 속성만 보이게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비교</a:t>
            </a:r>
            <a:endParaRPr lang="en-US" altLang="ko-KR" sz="2400" b="1" dirty="0" smtClean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7617" y="858576"/>
            <a:ext cx="6491940" cy="197033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2586" y="73104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02" y="1156076"/>
            <a:ext cx="1299369" cy="6236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193283" y="1190910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37735" y="103699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7" y="4352676"/>
            <a:ext cx="6491940" cy="16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4409" y="2994230"/>
            <a:ext cx="6491940" cy="114538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9378" y="289353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55542" y="3016560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26" idx="0"/>
          </p:cNvCxnSpPr>
          <p:nvPr/>
        </p:nvCxnSpPr>
        <p:spPr>
          <a:xfrm flipH="1">
            <a:off x="3441981" y="3177444"/>
            <a:ext cx="2495110" cy="1165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" y="836712"/>
            <a:ext cx="6492971" cy="1061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삭제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비교</a:t>
            </a:r>
            <a:endParaRPr lang="en-US" altLang="ko-KR" sz="2400" b="1" dirty="0" smtClean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507067" y="1449916"/>
            <a:ext cx="5182490" cy="133829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63066" y="12574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498085" y="1080843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19447" y="83503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9" y="2011259"/>
            <a:ext cx="3667608" cy="176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84267" y="3388090"/>
            <a:ext cx="625643" cy="317635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59424" y="323256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85" y="3888361"/>
            <a:ext cx="6492971" cy="537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6583" y="3888360"/>
            <a:ext cx="6492972" cy="537854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499" y="370572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2971" cy="39059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Compass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Bookmark Editor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무조건 맨 앞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Bookmark Editor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Bookmark Editor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752600" y="1517650"/>
            <a:ext cx="146050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85114" y="134806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55932" y="1119797"/>
            <a:ext cx="310817" cy="30633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4955" y="101034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rot="10800000" flipH="1" flipV="1">
            <a:off x="268150" y="2895600"/>
            <a:ext cx="310817" cy="404961"/>
          </a:xfrm>
          <a:prstGeom prst="roundRect">
            <a:avLst>
              <a:gd name="adj" fmla="val 1683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1543" y="2715023"/>
            <a:ext cx="3168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5156" y="1739059"/>
            <a:ext cx="1653494" cy="14914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3516" y="155861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382" cy="39103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이름을 정하고 자격 증명 선택 후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생성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416839" y="1601652"/>
            <a:ext cx="132773" cy="1385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98981" y="145946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86796" y="2032534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2795" y="188853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99" y="2049844"/>
            <a:ext cx="4150519" cy="140233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4" idx="0"/>
            <a:endCxn id="3" idx="0"/>
          </p:cNvCxnSpPr>
          <p:nvPr/>
        </p:nvCxnSpPr>
        <p:spPr>
          <a:xfrm flipH="1">
            <a:off x="4492759" y="1740197"/>
            <a:ext cx="990467" cy="309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46276" y="3178822"/>
            <a:ext cx="469515" cy="1818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78799" y="302457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56745"/>
            <a:ext cx="6500382" cy="235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5" name="직선 화살표 연결선 24"/>
          <p:cNvCxnSpPr>
            <a:stCxn id="21" idx="0"/>
            <a:endCxn id="10" idx="0"/>
          </p:cNvCxnSpPr>
          <p:nvPr/>
        </p:nvCxnSpPr>
        <p:spPr>
          <a:xfrm flipH="1">
            <a:off x="3449871" y="3360641"/>
            <a:ext cx="1431163" cy="1696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34584" cy="30348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기존 항목 추가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검색어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입력 후 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필요한 데이터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기존 항목 추가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7455" y="2456477"/>
            <a:ext cx="476451" cy="17699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751344" y="227005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7920" y="3569020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0246" y="341410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8" idx="2"/>
            <a:endCxn id="31" idx="0"/>
          </p:cNvCxnSpPr>
          <p:nvPr/>
        </p:nvCxnSpPr>
        <p:spPr>
          <a:xfrm>
            <a:off x="3594755" y="1769469"/>
            <a:ext cx="840377" cy="1326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55" y="1169937"/>
            <a:ext cx="2368399" cy="599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4" y="3096077"/>
            <a:ext cx="6119136" cy="3268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991" y="1169936"/>
            <a:ext cx="2358963" cy="598677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84283" y="100679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68265" y="3748617"/>
            <a:ext cx="2174951" cy="274742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05977" y="35662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931152" y="6240875"/>
            <a:ext cx="252756" cy="1174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36002" y="601665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34584" cy="4535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탐색기 창에서 업로드할 폴더 지정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>
                <a:sym typeface="Wingdings" panose="05000000000000000000" pitchFamily="2" charset="2"/>
              </a:rPr>
              <a:t>지정한 폴더의 내용 분석 후 알림 메시지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출력 및 업로드 클릭</a:t>
            </a:r>
            <a:endParaRPr lang="ko-KR" altLang="en-US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0235" y="3876123"/>
            <a:ext cx="563007" cy="1232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89326" y="369865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080840" y="1799349"/>
            <a:ext cx="127167" cy="1450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82605" y="157623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657850" y="4654164"/>
            <a:ext cx="414087" cy="1273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1028" y="447986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4" r="-1" b="2871"/>
          <a:stretch/>
        </p:blipFill>
        <p:spPr>
          <a:xfrm>
            <a:off x="1303794" y="1145672"/>
            <a:ext cx="3440888" cy="1133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13109" y="1936601"/>
            <a:ext cx="522305" cy="2467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25293" y="174095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11" y="823118"/>
            <a:ext cx="3843240" cy="5246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" y="817025"/>
            <a:ext cx="2567285" cy="525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특정 프로젝트와 관련된 부품 및 문서를 그룹화하기 위해 컬렉션을 생성 및 모든 사용자는 개체를 컬렉션에 저장하고 자신이 사용할 수 있도록 컬렉션을 유지 관리할 수 </a:t>
            </a:r>
            <a:r>
              <a:rPr lang="ko-KR" altLang="en-US" sz="1100" b="1" dirty="0" smtClean="0"/>
              <a:t>있다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Collaboration &amp; Approvals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3264" y="1433577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863" y="1736677"/>
            <a:ext cx="1567548" cy="22119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69535" y="1212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185" y="2670336"/>
            <a:ext cx="1318569" cy="3894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27754" y="15673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61985" y="2479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8529" y="795245"/>
            <a:ext cx="465781" cy="4619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8742" y="2404433"/>
            <a:ext cx="365176" cy="177657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74803" y="21898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06448"/>
            <a:ext cx="6489234" cy="332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35" y="874599"/>
            <a:ext cx="2980663" cy="1647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74599"/>
            <a:ext cx="3353546" cy="16479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예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작업 성공 및 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완료된 폴더 더블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경로 및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29" y="3744407"/>
            <a:ext cx="7642908" cy="1013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08706" y="863487"/>
            <a:ext cx="2980208" cy="165907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53226" y="9799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61483" y="2199406"/>
            <a:ext cx="431657" cy="2467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76507" y="20380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3379" y="3271431"/>
            <a:ext cx="5245535" cy="17283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54433" y="3763457"/>
            <a:ext cx="706168" cy="1373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9497" y="3738520"/>
            <a:ext cx="7655840" cy="10189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99378" y="303738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23963" y="36165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8216" cy="38315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지정 후 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36216" y="2261454"/>
            <a:ext cx="2645333" cy="116466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77815" y="20422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26321" y="1054000"/>
            <a:ext cx="165193" cy="1491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18166" y="836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88530" y="3944544"/>
            <a:ext cx="423511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48678" y="375245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9041"/>
            <a:ext cx="3391608" cy="23646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23" y="4464670"/>
            <a:ext cx="6029746" cy="10613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55944" y="6121952"/>
            <a:ext cx="465862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3406" y="59332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0" idx="3"/>
          </p:cNvCxnSpPr>
          <p:nvPr/>
        </p:nvCxnSpPr>
        <p:spPr>
          <a:xfrm flipH="1">
            <a:off x="3538802" y="4022453"/>
            <a:ext cx="2149728" cy="400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683023" y="4464670"/>
            <a:ext cx="6029746" cy="10613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507789" y="426939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63"/>
            <a:ext cx="6505456" cy="40400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en-US" altLang="ko-KR" sz="1100" b="1" dirty="0" smtClean="0">
                <a:sym typeface="Wingdings" panose="05000000000000000000" pitchFamily="2" charset="2"/>
              </a:rPr>
              <a:t>test1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의 아이콘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71018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08622" y="87156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914958" y="1331381"/>
            <a:ext cx="736406" cy="1018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08623" y="118284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87" y="2508026"/>
            <a:ext cx="4885350" cy="1009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19785" y="2516680"/>
            <a:ext cx="4885351" cy="1000995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75784" y="238434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22" idx="0"/>
            <a:endCxn id="25" idx="2"/>
          </p:cNvCxnSpPr>
          <p:nvPr/>
        </p:nvCxnSpPr>
        <p:spPr>
          <a:xfrm flipH="1">
            <a:off x="4262461" y="1433226"/>
            <a:ext cx="2020700" cy="10834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456" cy="40400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업데이트 및 잠금 해제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선택 후 열기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다운로드에서 파일을 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완료된 파일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우클릭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 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61591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74036" y="80636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377" b="3121"/>
          <a:stretch/>
        </p:blipFill>
        <p:spPr>
          <a:xfrm>
            <a:off x="4116719" y="1194290"/>
            <a:ext cx="2514618" cy="10704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56039" y="1542441"/>
            <a:ext cx="2235977" cy="31108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130014" y="138666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/>
          <p:cNvCxnSpPr>
            <a:stCxn id="20" idx="2"/>
            <a:endCxn id="13" idx="0"/>
          </p:cNvCxnSpPr>
          <p:nvPr/>
        </p:nvCxnSpPr>
        <p:spPr>
          <a:xfrm flipH="1">
            <a:off x="2501022" y="1853526"/>
            <a:ext cx="2873005" cy="839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22" y="2693134"/>
            <a:ext cx="4568200" cy="30376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22397" y="3617640"/>
            <a:ext cx="2878935" cy="1338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625685" y="5546958"/>
            <a:ext cx="459339" cy="14318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03396" y="342812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469647" y="532507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291" y="2693134"/>
            <a:ext cx="2755608" cy="30376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43536" y="3350304"/>
            <a:ext cx="692795" cy="1918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866123" y="317320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306355"/>
            <a:ext cx="4827714" cy="2880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19"/>
            <a:ext cx="6357022" cy="90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작업을 할 파일 선택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클릭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수정 클릭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확인</a:t>
            </a:r>
            <a:endParaRPr lang="en-US" altLang="ko-KR" sz="12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74127" y="849977"/>
            <a:ext cx="157880" cy="118368"/>
          </a:xfrm>
          <a:prstGeom prst="roundRect">
            <a:avLst>
              <a:gd name="adj" fmla="val 43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90779" y="6468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27" y="1366980"/>
            <a:ext cx="1713763" cy="1546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25980" y="1626763"/>
            <a:ext cx="1617397" cy="24130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25289" y="14479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64245" y="1168719"/>
            <a:ext cx="1138221" cy="1982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72846" y="96368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8" idx="0"/>
            <a:endCxn id="20" idx="0"/>
          </p:cNvCxnSpPr>
          <p:nvPr/>
        </p:nvCxnSpPr>
        <p:spPr>
          <a:xfrm flipH="1">
            <a:off x="5334678" y="968345"/>
            <a:ext cx="618389" cy="65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04833" y="5881230"/>
            <a:ext cx="426833" cy="24630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6432" y="56819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46" y="3574856"/>
            <a:ext cx="4475046" cy="148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154036" y="4693470"/>
            <a:ext cx="2892684" cy="380943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75370" y="453159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849977"/>
            <a:ext cx="6359238" cy="3163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* </a:t>
            </a:r>
            <a:r>
              <a:rPr lang="ko-KR" altLang="en-US" sz="1200" b="1" dirty="0" err="1"/>
              <a:t>북마크에서</a:t>
            </a:r>
            <a:r>
              <a:rPr lang="ko-KR" altLang="en-US" sz="1200" b="1" dirty="0"/>
              <a:t> 관리하는 데이터를 권한이 없는 사용자에게 조회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편집 권한을 부여할 수 있음</a:t>
            </a:r>
            <a:r>
              <a:rPr lang="en-US" altLang="ko-KR" sz="1200" b="1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*</a:t>
            </a:r>
            <a:r>
              <a:rPr lang="ko-KR" altLang="en-US" sz="1200" b="1" dirty="0"/>
              <a:t> 부여 대상은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북마크</a:t>
            </a:r>
            <a:r>
              <a:rPr lang="ko-KR" altLang="en-US" sz="1200" b="1" dirty="0"/>
              <a:t> 루트를 제외한 </a:t>
            </a:r>
            <a:r>
              <a:rPr lang="ko-KR" altLang="en-US" sz="1200" b="1" dirty="0" err="1"/>
              <a:t>북마크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데이터에 권한을 부여할 수 있음</a:t>
            </a:r>
            <a:r>
              <a:rPr lang="en-US" altLang="ko-KR" sz="1200" b="1" dirty="0"/>
              <a:t>.</a:t>
            </a:r>
          </a:p>
          <a:p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/>
              <a:t>공유하려는 대상 선택</a:t>
            </a:r>
            <a:endParaRPr lang="en-US" altLang="ko-KR" sz="12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 smtClean="0"/>
              <a:t>공유 아이콘 클릭</a:t>
            </a:r>
            <a:endParaRPr lang="en-US" altLang="ko-KR" sz="12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 smtClean="0"/>
              <a:t>사용자에게 </a:t>
            </a:r>
            <a:r>
              <a:rPr lang="ko-KR" altLang="en-US" sz="1200" b="1" dirty="0"/>
              <a:t>부여할 권한과 해당하는 사용자를 지정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보기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최소 권한으로 데이터를 조회하고 간단한 속성만 확인 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읽기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보기 가능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데이터를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열기</a:t>
            </a:r>
            <a:r>
              <a:rPr lang="en-US" altLang="ko-KR" sz="1200" b="1" dirty="0"/>
              <a:t>“ </a:t>
            </a:r>
            <a:r>
              <a:rPr lang="ko-KR" altLang="en-US" sz="1200" b="1" dirty="0"/>
              <a:t>하여 세부 메뉴들도 탐색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편집할 수 있음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읽기 가능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데이터의 속성 수정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 잠금 설정 등 대부분의 편집이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관리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편집할 수 있음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데이터에 대한 다른 사용자의 접근 권한 설정 기능이 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b="1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200" b="1" dirty="0"/>
              <a:t>공유 클릭</a:t>
            </a:r>
            <a:endParaRPr lang="en-US" altLang="ko-KR" sz="12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81874" y="1020296"/>
            <a:ext cx="150525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6282" y="79021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97869" y="10647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813743" y="1833399"/>
            <a:ext cx="3155626" cy="170536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16843" y="16364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15966" y="3337559"/>
            <a:ext cx="283465" cy="13716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19066" y="31190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4695" cy="3231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아이콘 클릭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원본 파일과 구분을 위해 접두사 추가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접두사가 추가된 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40498" y="1007173"/>
            <a:ext cx="136841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46729" y="79251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50769" y="111760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8" t="1821" r="1"/>
          <a:stretch/>
        </p:blipFill>
        <p:spPr>
          <a:xfrm>
            <a:off x="3991488" y="1126311"/>
            <a:ext cx="1085851" cy="5295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59014" y="1126311"/>
            <a:ext cx="487585" cy="18208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78438" y="93345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43" y="1833400"/>
            <a:ext cx="3190119" cy="15809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97837" y="3111500"/>
            <a:ext cx="440813" cy="23495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4610" y="2127250"/>
            <a:ext cx="897056" cy="15451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37113" y="193528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56152" y="296750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38674"/>
            <a:ext cx="4800600" cy="15525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80" y="4710695"/>
            <a:ext cx="4800600" cy="5555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5680" y="456669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13767" cy="322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협업 공간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조직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소유자를 검색해 추가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소유자 변경을 하지 </a:t>
            </a:r>
            <a:r>
              <a:rPr lang="ko-KR" altLang="en-US" sz="1100" b="1" dirty="0" err="1" smtClean="0"/>
              <a:t>않을거라면</a:t>
            </a:r>
            <a:r>
              <a:rPr lang="ko-KR" altLang="en-US" sz="1100" b="1" dirty="0" smtClean="0"/>
              <a:t> 체크하지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이동 및 소유자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325532" y="1011738"/>
            <a:ext cx="105403" cy="1185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114198" y="80068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4329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63860" y="129374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743075"/>
            <a:ext cx="2296181" cy="2432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862242" y="2038224"/>
            <a:ext cx="2023023" cy="17625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53012" y="190731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11051" y="3924405"/>
            <a:ext cx="377883" cy="18074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62531" y="37682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69" cy="324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하려는 대상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현재 </a:t>
            </a:r>
            <a:r>
              <a:rPr lang="ko-KR" altLang="en-US" sz="1100" dirty="0" err="1"/>
              <a:t>북마크에서</a:t>
            </a:r>
            <a:r>
              <a:rPr lang="ko-KR" altLang="en-US" sz="1100" dirty="0"/>
              <a:t> 선택된 데이터를 제거함</a:t>
            </a:r>
            <a:r>
              <a:rPr lang="en-US" altLang="ko-KR" sz="1100" dirty="0"/>
              <a:t>. (</a:t>
            </a:r>
            <a:r>
              <a:rPr lang="ko-KR" altLang="en-US" sz="1100" dirty="0"/>
              <a:t>연결만 끊어지고 데이터 자체는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존재함</a:t>
            </a:r>
            <a:r>
              <a:rPr lang="en-US" altLang="ko-KR" sz="110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삭제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데이터를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완전히 삭제함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제거 및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21971" y="1015301"/>
            <a:ext cx="165578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77970" y="74362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20169" y="1444479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84744" y="126005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8" y="1126999"/>
            <a:ext cx="1245626" cy="427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126999"/>
            <a:ext cx="1245626" cy="2139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90619" y="100470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340921"/>
            <a:ext cx="1245626" cy="21392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02303" y="117998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70" cy="3636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추가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이름 지정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06418" y="1373717"/>
            <a:ext cx="351481" cy="13504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40455" y="861367"/>
            <a:ext cx="140575" cy="1171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75509" y="120350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6" y="1160059"/>
            <a:ext cx="3760288" cy="3030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2351" y="2587686"/>
            <a:ext cx="3606915" cy="25711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67225" y="245677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0084" y="3896784"/>
            <a:ext cx="465781" cy="25190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17643" y="373504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28636" y="61977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931595" cy="4104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생성 확인 및 컬렉션 클릭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97" y="836712"/>
            <a:ext cx="3482174" cy="25076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7624" y="1411101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9664" y="1460461"/>
            <a:ext cx="1657936" cy="22726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317647" y="292379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66469" y="123155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82784" y="3185294"/>
            <a:ext cx="225646" cy="14239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34516" y="127703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09" y="3569356"/>
            <a:ext cx="5215462" cy="127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7909" y="4436533"/>
            <a:ext cx="5215462" cy="1672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348667" y="424526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9040"/>
            <a:ext cx="6480112" cy="2306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New Tab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글씨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/>
              <a:t>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위젯을 탭 아래로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8494" y="1020407"/>
            <a:ext cx="391169" cy="12843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88754" y="85550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3" y="1217115"/>
            <a:ext cx="1483519" cy="479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18016" y="1517578"/>
            <a:ext cx="496483" cy="1644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89955" y="1382427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3" y="1882537"/>
            <a:ext cx="5771992" cy="309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41867" y="1858213"/>
            <a:ext cx="546131" cy="54395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77307" y="177323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08374" y="2593522"/>
            <a:ext cx="243715" cy="19539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22738" y="2390245"/>
            <a:ext cx="288001" cy="2908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929" y="4232411"/>
            <a:ext cx="575703" cy="7142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3468" y="4118017"/>
            <a:ext cx="288001" cy="2908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7317" y="2950473"/>
            <a:ext cx="2906483" cy="253637"/>
          </a:xfrm>
          <a:prstGeom prst="roundRect">
            <a:avLst>
              <a:gd name="adj" fmla="val 3841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47837" y="2804086"/>
            <a:ext cx="288001" cy="2908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1" idx="1"/>
          </p:cNvCxnSpPr>
          <p:nvPr/>
        </p:nvCxnSpPr>
        <p:spPr>
          <a:xfrm flipV="1">
            <a:off x="1034632" y="3057716"/>
            <a:ext cx="2561171" cy="15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439" y="3160258"/>
            <a:ext cx="5998226" cy="3198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841051" y="3768398"/>
            <a:ext cx="2798614" cy="2362895"/>
          </a:xfrm>
          <a:prstGeom prst="roundRect">
            <a:avLst>
              <a:gd name="adj" fmla="val 24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398267" y="36245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467545" cy="4899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로 위젯 크기 늘리기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끝을 클릭해 드래그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다른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배치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8731" y="1655545"/>
            <a:ext cx="1734448" cy="19250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808702" y="148267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41642" y="1280160"/>
            <a:ext cx="1586532" cy="4436401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46783" y="111184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305" y="2676041"/>
            <a:ext cx="413180" cy="568142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8734" y="250316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72" y="2193440"/>
            <a:ext cx="5962659" cy="32352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직선 화살표 연결선 15"/>
          <p:cNvCxnSpPr>
            <a:stCxn id="31" idx="1"/>
            <a:endCxn id="33" idx="3"/>
          </p:cNvCxnSpPr>
          <p:nvPr/>
        </p:nvCxnSpPr>
        <p:spPr>
          <a:xfrm>
            <a:off x="643485" y="2960112"/>
            <a:ext cx="6143645" cy="10002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87130" y="2492095"/>
            <a:ext cx="1355843" cy="293655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61447" y="231921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이름 옆 </a:t>
            </a:r>
            <a:r>
              <a:rPr lang="en-US" altLang="ko-KR" sz="1100" b="1" dirty="0" smtClean="0"/>
              <a:t>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맞춤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자동 너비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만약 너비를 다시 조절하고 싶다면 중간에 경계부분에서 조절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자동 너비 설정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3494" cy="351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32154" y="1999709"/>
            <a:ext cx="569795" cy="1592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45886" y="183645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44432" y="1007382"/>
            <a:ext cx="137360" cy="12464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48960" y="90645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0" y="2547537"/>
            <a:ext cx="6509274" cy="35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81677" y="2892773"/>
            <a:ext cx="4765116" cy="3254280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37675" y="272952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52673" y="3017523"/>
            <a:ext cx="57752" cy="304059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720" cy="354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찾을 문서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검색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</a:t>
            </a:r>
            <a:r>
              <a:rPr lang="en-US" altLang="ko-KR" sz="1100" b="1" dirty="0" smtClean="0"/>
              <a:t>test1</a:t>
            </a:r>
            <a:r>
              <a:rPr lang="ko-KR" altLang="en-US" sz="1100" b="1" dirty="0" smtClean="0"/>
              <a:t>에 관련된 파일만 보이는 것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현재 탭에서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12462" y="1176759"/>
            <a:ext cx="662299" cy="13260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26" y="827941"/>
            <a:ext cx="1817340" cy="170997"/>
          </a:xfrm>
          <a:prstGeom prst="rect">
            <a:avLst/>
          </a:prstGeom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87846" y="834735"/>
            <a:ext cx="1224617" cy="172974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95063" y="65012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6913" y="826029"/>
            <a:ext cx="173151" cy="17187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00989" y="62120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20750" y="100989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28" y="3373763"/>
            <a:ext cx="5954875" cy="24672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37681" y="3364991"/>
            <a:ext cx="5953822" cy="2474243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92627" y="335695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920" cy="35902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en-US" altLang="ko-KR" sz="1100" b="1" dirty="0" smtClean="0"/>
              <a:t>6W Tag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창에서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옵션 버튼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이름순 또는 발생 순서로 막대형 차트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이름순 또는 발생 순서로 </a:t>
            </a:r>
            <a:r>
              <a:rPr lang="ko-KR" altLang="en-US" sz="1100" b="1" dirty="0" smtClean="0"/>
              <a:t>원형 </a:t>
            </a:r>
            <a:r>
              <a:rPr lang="ko-KR" altLang="en-US" sz="1100" b="1" dirty="0"/>
              <a:t>차트 </a:t>
            </a:r>
            <a:r>
              <a:rPr lang="ko-KR" altLang="en-US" sz="1100" b="1" dirty="0" smtClean="0"/>
              <a:t>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6W Tag </a:t>
            </a:r>
            <a:r>
              <a:rPr lang="ko-KR" altLang="en-US" sz="2400" b="1" dirty="0" err="1" smtClean="0"/>
              <a:t>필터링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88740" y="842564"/>
            <a:ext cx="130387" cy="15065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09933" y="5919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" y="4547486"/>
            <a:ext cx="2652187" cy="1817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76" y="4548367"/>
            <a:ext cx="2630178" cy="181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1" name="직선 화살표 연결선 20"/>
          <p:cNvCxnSpPr>
            <a:stCxn id="30" idx="2"/>
            <a:endCxn id="14" idx="0"/>
          </p:cNvCxnSpPr>
          <p:nvPr/>
        </p:nvCxnSpPr>
        <p:spPr>
          <a:xfrm flipH="1">
            <a:off x="1545639" y="2519640"/>
            <a:ext cx="103264" cy="20278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1" idx="2"/>
            <a:endCxn id="16" idx="0"/>
          </p:cNvCxnSpPr>
          <p:nvPr/>
        </p:nvCxnSpPr>
        <p:spPr>
          <a:xfrm>
            <a:off x="1773437" y="2520557"/>
            <a:ext cx="2573828" cy="20278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57" y="2376821"/>
            <a:ext cx="1503117" cy="156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63837" y="2392710"/>
            <a:ext cx="96050" cy="1257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5794" y="220607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148243" y="2385630"/>
            <a:ext cx="78546" cy="13906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09858" y="217699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84138" y="2381095"/>
            <a:ext cx="129531" cy="13854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08672" y="2382012"/>
            <a:ext cx="129531" cy="13854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98832" y="216234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716695" y="216234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7" y="836712"/>
            <a:ext cx="6476405" cy="32597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결제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콘텐츠에 추가할 파일을 내 문서에서 </a:t>
            </a:r>
            <a:r>
              <a:rPr lang="en-US" altLang="ko-KR" sz="1100" b="1" dirty="0" smtClean="0"/>
              <a:t>Drag &amp; Drop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간 데이터 이동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516" y="1524634"/>
            <a:ext cx="402834" cy="13271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77172" y="1330329"/>
            <a:ext cx="269753" cy="269753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46966" y="1679093"/>
            <a:ext cx="386879" cy="151822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212090" y="1495041"/>
            <a:ext cx="269753" cy="269753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" y="2477986"/>
            <a:ext cx="7247443" cy="3078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5126" y="2619098"/>
            <a:ext cx="3454695" cy="31802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3438" y="3267211"/>
            <a:ext cx="2323296" cy="414148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" name="꺾인 연결선 3"/>
          <p:cNvCxnSpPr>
            <a:stCxn id="11" idx="2"/>
            <a:endCxn id="13" idx="3"/>
          </p:cNvCxnSpPr>
          <p:nvPr/>
        </p:nvCxnSpPr>
        <p:spPr>
          <a:xfrm rot="16200000" flipH="1">
            <a:off x="3249376" y="2140223"/>
            <a:ext cx="537158" cy="213096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75822" y="2443302"/>
            <a:ext cx="296727" cy="29672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47764" y="3091415"/>
            <a:ext cx="296727" cy="29672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4799" cy="36185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역할별 대시보드를 구성하고 해당 역할 담당자에게만 대시보드를 공유하고자 할 때 사용</a:t>
            </a:r>
            <a:r>
              <a:rPr lang="en-US" altLang="ko-KR" sz="1100" b="1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Down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관리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멤버 추가 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공유할 사용자 지정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독자</a:t>
            </a:r>
            <a:br>
              <a:rPr lang="ko-KR" altLang="en-US" sz="1100" b="1" dirty="0"/>
            </a:br>
            <a:r>
              <a:rPr lang="ko-KR" altLang="en-US" sz="1100" dirty="0"/>
              <a:t>대시보드 조회만 가능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참여자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작업은 가능하나 대시보드 자체를 수정할 수는 없음 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이외의 사용자는 참여자로 하는 것이 관리에 유리함</a:t>
            </a:r>
            <a:r>
              <a:rPr lang="en-US" altLang="ko-KR" sz="1100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소유자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작업도 가능하고 대시보드도 수정 가능</a:t>
            </a:r>
            <a:r>
              <a:rPr lang="en-US" altLang="ko-KR" sz="1100" dirty="0"/>
              <a:t>, </a:t>
            </a:r>
            <a:r>
              <a:rPr lang="ko-KR" altLang="en-US" sz="1100" dirty="0"/>
              <a:t>공유 가능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/>
              <a:t>Dashboard </a:t>
            </a:r>
            <a:r>
              <a:rPr lang="ko-KR" altLang="en-US" sz="2400" b="1" dirty="0"/>
              <a:t>사용자 공유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16120" y="862795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912769" y="6049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56583" y="2036610"/>
            <a:ext cx="386879" cy="151822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471700" y="187016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783" y="2030780"/>
            <a:ext cx="4665696" cy="28147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78161" y="2784109"/>
            <a:ext cx="148965" cy="14590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121746" y="3135782"/>
            <a:ext cx="974786" cy="17191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60949" y="3523944"/>
            <a:ext cx="277367" cy="163893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99628" y="26125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965780" y="296639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867124" y="336584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8734" cy="39154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원래대로 돌리기 위해 전체화면 종료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전체화면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089920" y="1453609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33023" y="128780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47470" y="1453609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90573" y="128780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99" y="2769963"/>
            <a:ext cx="6558858" cy="3599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4287" y="3196879"/>
            <a:ext cx="5704267" cy="3172769"/>
          </a:xfrm>
          <a:prstGeom prst="roundRect">
            <a:avLst>
              <a:gd name="adj" fmla="val 18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862969" y="305287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856069" y="2760900"/>
            <a:ext cx="150167" cy="15603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885506" y="259132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2" y="836712"/>
            <a:ext cx="2701834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6712"/>
            <a:ext cx="2963936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내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Dashboard </a:t>
            </a:r>
            <a:r>
              <a:rPr lang="ko-KR" altLang="en-US" sz="2400" b="1" dirty="0" smtClean="0"/>
              <a:t>변경 및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9305" y="1093557"/>
            <a:ext cx="243082" cy="21717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392" y="96893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2507" y="3820151"/>
            <a:ext cx="2547222" cy="2534065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6" y="2553934"/>
            <a:ext cx="2438400" cy="1962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165601"/>
            <a:ext cx="2438400" cy="350483"/>
          </a:xfrm>
          <a:prstGeom prst="roundRect">
            <a:avLst>
              <a:gd name="adj" fmla="val 3082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2295" y="403690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6" y="4667179"/>
            <a:ext cx="2438400" cy="1039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656156"/>
            <a:ext cx="2438400" cy="1050929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92295" y="452681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21" idx="3"/>
          </p:cNvCxnSpPr>
          <p:nvPr/>
        </p:nvCxnSpPr>
        <p:spPr>
          <a:xfrm flipV="1">
            <a:off x="4959626" y="4340843"/>
            <a:ext cx="1354180" cy="1225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676" y="5470621"/>
            <a:ext cx="2535114" cy="26628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93246" y="527791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8592" cy="35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03075" y="847230"/>
            <a:ext cx="523404" cy="13581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88239" y="6079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3" y="1963994"/>
            <a:ext cx="951965" cy="19781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5648" y="177490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32240" y="2216755"/>
            <a:ext cx="480024" cy="14239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026842" y="206290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9" y="2513007"/>
            <a:ext cx="3150073" cy="1086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67912" y="3367343"/>
            <a:ext cx="399288" cy="21274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23199" y="317776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502408"/>
            <a:ext cx="4716953" cy="1697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2" y="4937063"/>
            <a:ext cx="4621876" cy="126312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0441" y="484776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1C3EF8B8-E701-4D51-B9DC-A6D38BC7D708}" vid="{F95A40FD-DA40-4B4F-B084-2CB2FF088B44}"/>
    </a:ext>
  </a:extLst>
</a:theme>
</file>

<file path=ppt/theme/theme2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12545</TotalTime>
  <Words>3778</Words>
  <Application>Microsoft Office PowerPoint</Application>
  <PresentationFormat>사용자 지정</PresentationFormat>
  <Paragraphs>1232</Paragraphs>
  <Slides>116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116</vt:i4>
      </vt:variant>
    </vt:vector>
  </HeadingPairs>
  <TitlesOfParts>
    <vt:vector size="125" baseType="lpstr">
      <vt:lpstr>ＭＳ Ｐゴシック</vt:lpstr>
      <vt:lpstr>ヒラギノ角ゴ Pro W3</vt:lpstr>
      <vt:lpstr>굴림</vt:lpstr>
      <vt:lpstr>맑은 고딕</vt:lpstr>
      <vt:lpstr>Arial</vt:lpstr>
      <vt:lpstr>Calibri</vt:lpstr>
      <vt:lpstr>Wingdings</vt:lpstr>
      <vt:lpstr>테마1</vt:lpstr>
      <vt:lpstr>Siemens 2013 – 4:3</vt:lpstr>
      <vt:lpstr>테크빌 PLM 사용자매뉴얼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681</cp:revision>
  <dcterms:created xsi:type="dcterms:W3CDTF">2023-10-31T06:47:12Z</dcterms:created>
  <dcterms:modified xsi:type="dcterms:W3CDTF">2023-11-17T08:00:05Z</dcterms:modified>
</cp:coreProperties>
</file>